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  <p:sldMasterId id="2147483676" r:id="rId3"/>
  </p:sldMasterIdLst>
  <p:notesMasterIdLst>
    <p:notesMasterId r:id="rId22"/>
  </p:notesMasterIdLst>
  <p:sldIdLst>
    <p:sldId id="256" r:id="rId4"/>
    <p:sldId id="308" r:id="rId5"/>
    <p:sldId id="293" r:id="rId6"/>
    <p:sldId id="294" r:id="rId7"/>
    <p:sldId id="295" r:id="rId8"/>
    <p:sldId id="296" r:id="rId9"/>
    <p:sldId id="304" r:id="rId10"/>
    <p:sldId id="297" r:id="rId11"/>
    <p:sldId id="298" r:id="rId12"/>
    <p:sldId id="299" r:id="rId13"/>
    <p:sldId id="300" r:id="rId14"/>
    <p:sldId id="301" r:id="rId15"/>
    <p:sldId id="303" r:id="rId16"/>
    <p:sldId id="305" r:id="rId17"/>
    <p:sldId id="306" r:id="rId18"/>
    <p:sldId id="302" r:id="rId19"/>
    <p:sldId id="307" r:id="rId20"/>
    <p:sldId id="309" r:id="rId21"/>
  </p:sldIdLst>
  <p:sldSz cx="12190413" cy="7021513"/>
  <p:notesSz cx="6858000" cy="9144000"/>
  <p:defaultTextStyle>
    <a:defPPr>
      <a:defRPr lang="cs-CZ"/>
    </a:defPPr>
    <a:lvl1pPr marL="0" algn="l" defTabSz="122937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14687" algn="l" defTabSz="122937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29374" algn="l" defTabSz="122937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44062" algn="l" defTabSz="122937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58749" algn="l" defTabSz="122937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73437" algn="l" defTabSz="122937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88124" algn="l" defTabSz="122937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302813" algn="l" defTabSz="122937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917500" algn="l" defTabSz="1229374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4E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řední styl 2 – zvýraznění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C2FFA5D-87B4-456A-9821-1D502468CF0F}" styleName="Styl s motivem 1 – zvýraznění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89474" autoAdjust="0"/>
  </p:normalViewPr>
  <p:slideViewPr>
    <p:cSldViewPr>
      <p:cViewPr>
        <p:scale>
          <a:sx n="80" d="100"/>
          <a:sy n="80" d="100"/>
        </p:scale>
        <p:origin x="-667" y="110"/>
      </p:cViewPr>
      <p:guideLst>
        <p:guide orient="horz" pos="1757"/>
        <p:guide pos="1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ng\Desktop\Plocha_ASZ\ASZ\&#218;koly\2019-02%20-%20&#352;t&#283;t&#237;%20-%20dotazn&#237;k\Anal&#253;za\Exporty\Exporty%20vztah&#367;%20a%20graf&#367;\Export%20vztah&#367;%20a%20graf&#367;%202%20-%20Tereza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erezka\Documents\ASZ\Export%20grafy2%20-%20Terez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6896609441056293E-2"/>
          <c:y val="3.4719260583949502E-2"/>
          <c:w val="0.88597301323244804"/>
          <c:h val="0.65729121495461096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'Q8+9 dle R1_dum'!$D$7</c:f>
              <c:strCache>
                <c:ptCount val="1"/>
                <c:pt idx="0">
                  <c:v>Ano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'Q8+9 dle R1_dum'!$C$8:$C$10</c:f>
              <c:strCache>
                <c:ptCount val="3"/>
                <c:pt idx="0">
                  <c:v>ubytovna (N=10)</c:v>
                </c:pt>
                <c:pt idx="1">
                  <c:v>1. Máje 597 (N=16)</c:v>
                </c:pt>
                <c:pt idx="2">
                  <c:v>1. Máje 598 (N=16)</c:v>
                </c:pt>
              </c:strCache>
            </c:strRef>
          </c:cat>
          <c:val>
            <c:numRef>
              <c:f>'Q8+9 dle R1_dum'!$D$8:$D$10</c:f>
              <c:numCache>
                <c:formatCode>General</c:formatCode>
                <c:ptCount val="3"/>
                <c:pt idx="0">
                  <c:v>90</c:v>
                </c:pt>
                <c:pt idx="1">
                  <c:v>56</c:v>
                </c:pt>
                <c:pt idx="2">
                  <c:v>81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84F-4F64-86FA-4256C8ED5259}"/>
            </c:ext>
          </c:extLst>
        </c:ser>
        <c:ser>
          <c:idx val="1"/>
          <c:order val="1"/>
          <c:tx>
            <c:strRef>
              <c:f>'Q8+9 dle R1_dum'!$E$7</c:f>
              <c:strCache>
                <c:ptCount val="1"/>
                <c:pt idx="0">
                  <c:v>Ne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84F-4F64-86FA-4256C8ED525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'Q8+9 dle R1_dum'!$C$8:$C$10</c:f>
              <c:strCache>
                <c:ptCount val="3"/>
                <c:pt idx="0">
                  <c:v>ubytovna (N=10)</c:v>
                </c:pt>
                <c:pt idx="1">
                  <c:v>1. Máje 597 (N=16)</c:v>
                </c:pt>
                <c:pt idx="2">
                  <c:v>1. Máje 598 (N=16)</c:v>
                </c:pt>
              </c:strCache>
            </c:strRef>
          </c:cat>
          <c:val>
            <c:numRef>
              <c:f>'Q8+9 dle R1_dum'!$E$8:$E$10</c:f>
              <c:numCache>
                <c:formatCode>General</c:formatCode>
                <c:ptCount val="3"/>
                <c:pt idx="0">
                  <c:v>0</c:v>
                </c:pt>
                <c:pt idx="1">
                  <c:v>31</c:v>
                </c:pt>
                <c:pt idx="2">
                  <c:v>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C84F-4F64-86FA-4256C8ED5259}"/>
            </c:ext>
          </c:extLst>
        </c:ser>
        <c:ser>
          <c:idx val="2"/>
          <c:order val="2"/>
          <c:tx>
            <c:strRef>
              <c:f>'Q8+9 dle R1_dum'!$F$7</c:f>
              <c:strCache>
                <c:ptCount val="1"/>
                <c:pt idx="0">
                  <c:v>Nevím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'Q8+9 dle R1_dum'!$C$8:$C$10</c:f>
              <c:strCache>
                <c:ptCount val="3"/>
                <c:pt idx="0">
                  <c:v>ubytovna (N=10)</c:v>
                </c:pt>
                <c:pt idx="1">
                  <c:v>1. Máje 597 (N=16)</c:v>
                </c:pt>
                <c:pt idx="2">
                  <c:v>1. Máje 598 (N=16)</c:v>
                </c:pt>
              </c:strCache>
            </c:strRef>
          </c:cat>
          <c:val>
            <c:numRef>
              <c:f>'Q8+9 dle R1_dum'!$F$8:$F$10</c:f>
              <c:numCache>
                <c:formatCode>General</c:formatCode>
                <c:ptCount val="3"/>
                <c:pt idx="0">
                  <c:v>10</c:v>
                </c:pt>
                <c:pt idx="1">
                  <c:v>13</c:v>
                </c:pt>
                <c:pt idx="2">
                  <c:v>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C84F-4F64-86FA-4256C8ED52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6972032"/>
        <c:axId val="76973568"/>
      </c:barChart>
      <c:catAx>
        <c:axId val="7697203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76973568"/>
        <c:crosses val="autoZero"/>
        <c:auto val="1"/>
        <c:lblAlgn val="ctr"/>
        <c:lblOffset val="100"/>
        <c:noMultiLvlLbl val="0"/>
      </c:catAx>
      <c:valAx>
        <c:axId val="76973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tint val="75000"/>
                  <a:shade val="95000"/>
                  <a:satMod val="105000"/>
                </a:schemeClr>
              </a:solidFill>
              <a:prstDash val="solid"/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76972032"/>
        <c:crosses val="autoZero"/>
        <c:crossBetween val="between"/>
      </c:valAx>
      <c:spPr>
        <a:solidFill>
          <a:schemeClr val="bg1"/>
        </a:solidFill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prstDash val="solid"/>
      <a:round/>
    </a:ln>
    <a:effectLst/>
  </c:spPr>
  <c:txPr>
    <a:bodyPr/>
    <a:lstStyle/>
    <a:p>
      <a:pPr>
        <a:defRPr/>
      </a:pPr>
      <a:endParaRPr lang="cs-CZ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doughnut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50 %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D8B-49B7-BC73-9A21CF734A2D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36 %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D8B-49B7-BC73-9A21CF734A2D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14 %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D8B-49B7-BC73-9A21CF734A2D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'Q6'!$B$5:$B$7</c:f>
              <c:strCache>
                <c:ptCount val="3"/>
                <c:pt idx="0">
                  <c:v>Ano</c:v>
                </c:pt>
                <c:pt idx="1">
                  <c:v>Ne</c:v>
                </c:pt>
                <c:pt idx="2">
                  <c:v>Nevím</c:v>
                </c:pt>
              </c:strCache>
            </c:strRef>
          </c:cat>
          <c:val>
            <c:numRef>
              <c:f>'Q6'!$C$5:$C$7</c:f>
              <c:numCache>
                <c:formatCode>###0</c:formatCode>
                <c:ptCount val="3"/>
                <c:pt idx="0">
                  <c:v>50</c:v>
                </c:pt>
                <c:pt idx="1">
                  <c:v>36</c:v>
                </c:pt>
                <c:pt idx="2">
                  <c:v>14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4D8B-49B7-BC73-9A21CF734A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b"/>
      <c:layout/>
      <c:overlay val="0"/>
    </c:legend>
    <c:plotVisOnly val="1"/>
    <c:dispBlanksAs val="zero"/>
    <c:showDLblsOverMax val="0"/>
  </c:chart>
  <c:spPr>
    <a:ln>
      <a:noFill/>
    </a:ln>
  </c:sp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07DCC7-5CF2-46B7-9ED0-45EE1288D948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715CDA42-1E8C-495B-8403-880FD6039DDB}">
      <dgm:prSet phldrT="[Text]" custT="1"/>
      <dgm:spPr>
        <a:solidFill>
          <a:schemeClr val="tx2"/>
        </a:solidFill>
      </dgm:spPr>
      <dgm:t>
        <a:bodyPr/>
        <a:lstStyle/>
        <a:p>
          <a:r>
            <a:rPr lang="cs-CZ" sz="1800" b="1" dirty="0" smtClean="0"/>
            <a:t>Strategický Cíl</a:t>
          </a:r>
          <a:endParaRPr lang="cs-CZ" sz="1800" b="1" dirty="0"/>
        </a:p>
      </dgm:t>
    </dgm:pt>
    <dgm:pt modelId="{7A79E5E0-F6FB-4EEB-91EF-B9EDC679ECA6}" type="parTrans" cxnId="{579CAB3F-4146-4C1F-B270-A5514338AF10}">
      <dgm:prSet/>
      <dgm:spPr/>
      <dgm:t>
        <a:bodyPr/>
        <a:lstStyle/>
        <a:p>
          <a:endParaRPr lang="cs-CZ"/>
        </a:p>
      </dgm:t>
    </dgm:pt>
    <dgm:pt modelId="{A5452577-CF2C-48B6-9888-651A7EF61BCB}" type="sibTrans" cxnId="{579CAB3F-4146-4C1F-B270-A5514338AF10}">
      <dgm:prSet/>
      <dgm:spPr/>
      <dgm:t>
        <a:bodyPr/>
        <a:lstStyle/>
        <a:p>
          <a:endParaRPr lang="cs-CZ"/>
        </a:p>
      </dgm:t>
    </dgm:pt>
    <dgm:pt modelId="{61470B23-2905-418D-ACF7-04C36E299F13}">
      <dgm:prSet phldrT="[Text]" custT="1"/>
      <dgm:spPr>
        <a:solidFill>
          <a:schemeClr val="tx2"/>
        </a:solidFill>
      </dgm:spPr>
      <dgm:t>
        <a:bodyPr/>
        <a:lstStyle/>
        <a:p>
          <a:r>
            <a:rPr lang="cs-CZ" sz="1800" b="1" dirty="0" smtClean="0"/>
            <a:t>Opatření</a:t>
          </a:r>
          <a:endParaRPr lang="cs-CZ" sz="1800" b="1" dirty="0"/>
        </a:p>
      </dgm:t>
    </dgm:pt>
    <dgm:pt modelId="{55ECD1CF-B818-49DA-983A-824483DDDE4E}" type="parTrans" cxnId="{2156FA23-6E1A-4CE5-9AB3-808191444665}">
      <dgm:prSet/>
      <dgm:spPr/>
      <dgm:t>
        <a:bodyPr/>
        <a:lstStyle/>
        <a:p>
          <a:endParaRPr lang="cs-CZ"/>
        </a:p>
      </dgm:t>
    </dgm:pt>
    <dgm:pt modelId="{8C33665A-C441-4347-9A3F-C7170A78C073}" type="sibTrans" cxnId="{2156FA23-6E1A-4CE5-9AB3-808191444665}">
      <dgm:prSet/>
      <dgm:spPr/>
      <dgm:t>
        <a:bodyPr/>
        <a:lstStyle/>
        <a:p>
          <a:endParaRPr lang="cs-CZ"/>
        </a:p>
      </dgm:t>
    </dgm:pt>
    <dgm:pt modelId="{799BCC83-05B1-4B4A-B227-04FEFFDBCED4}">
      <dgm:prSet phldrT="[Text]" custT="1"/>
      <dgm:spPr>
        <a:solidFill>
          <a:schemeClr val="tx2"/>
        </a:solidFill>
      </dgm:spPr>
      <dgm:t>
        <a:bodyPr/>
        <a:lstStyle/>
        <a:p>
          <a:r>
            <a:rPr lang="cs-CZ" sz="1800" b="1" dirty="0" smtClean="0"/>
            <a:t>Dopad</a:t>
          </a:r>
          <a:r>
            <a:rPr lang="cs-CZ" sz="1200" b="1" dirty="0" smtClean="0"/>
            <a:t> </a:t>
          </a:r>
        </a:p>
        <a:p>
          <a:r>
            <a:rPr lang="cs-CZ" sz="1200" dirty="0" smtClean="0"/>
            <a:t>(měřený evaluačními ukazateli)</a:t>
          </a:r>
          <a:endParaRPr lang="cs-CZ" sz="1200" dirty="0"/>
        </a:p>
      </dgm:t>
    </dgm:pt>
    <dgm:pt modelId="{5D817A07-C7A7-4DB2-A2CD-89EEB73DC28E}" type="parTrans" cxnId="{BAABCE0D-78D9-4E3B-A700-06839FE65A66}">
      <dgm:prSet/>
      <dgm:spPr/>
      <dgm:t>
        <a:bodyPr/>
        <a:lstStyle/>
        <a:p>
          <a:endParaRPr lang="cs-CZ"/>
        </a:p>
      </dgm:t>
    </dgm:pt>
    <dgm:pt modelId="{9ACBA712-DDDB-4BD2-8B6A-E4DA03C5D5B5}" type="sibTrans" cxnId="{BAABCE0D-78D9-4E3B-A700-06839FE65A66}">
      <dgm:prSet/>
      <dgm:spPr/>
      <dgm:t>
        <a:bodyPr/>
        <a:lstStyle/>
        <a:p>
          <a:endParaRPr lang="cs-CZ"/>
        </a:p>
      </dgm:t>
    </dgm:pt>
    <dgm:pt modelId="{185589A8-FF72-4E22-81A7-43459D6DEF43}" type="pres">
      <dgm:prSet presAssocID="{1807DCC7-5CF2-46B7-9ED0-45EE1288D948}" presName="Name0" presStyleCnt="0">
        <dgm:presLayoutVars>
          <dgm:dir/>
          <dgm:resizeHandles val="exact"/>
        </dgm:presLayoutVars>
      </dgm:prSet>
      <dgm:spPr/>
    </dgm:pt>
    <dgm:pt modelId="{8DDDDE4C-D8A4-423F-B529-120DD5EAD95A}" type="pres">
      <dgm:prSet presAssocID="{715CDA42-1E8C-495B-8403-880FD6039DDB}" presName="node" presStyleLbl="node1" presStyleIdx="0" presStyleCnt="3" custScaleY="58225" custLinFactY="-4284" custLinFactNeighborX="8687" custLinFactNeighborY="-100000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C488350-FFC9-4722-894F-9320FD1AD7CD}" type="pres">
      <dgm:prSet presAssocID="{A5452577-CF2C-48B6-9888-651A7EF61BCB}" presName="sibTrans" presStyleLbl="sibTrans2D1" presStyleIdx="0" presStyleCnt="2" custScaleX="147496" custLinFactNeighborX="4167" custLinFactNeighborY="-1676"/>
      <dgm:spPr/>
      <dgm:t>
        <a:bodyPr/>
        <a:lstStyle/>
        <a:p>
          <a:endParaRPr lang="cs-CZ"/>
        </a:p>
      </dgm:t>
    </dgm:pt>
    <dgm:pt modelId="{435D94E9-976E-4374-8824-A65BF5052428}" type="pres">
      <dgm:prSet presAssocID="{A5452577-CF2C-48B6-9888-651A7EF61BCB}" presName="connectorText" presStyleLbl="sibTrans2D1" presStyleIdx="0" presStyleCnt="2"/>
      <dgm:spPr/>
      <dgm:t>
        <a:bodyPr/>
        <a:lstStyle/>
        <a:p>
          <a:endParaRPr lang="cs-CZ"/>
        </a:p>
      </dgm:t>
    </dgm:pt>
    <dgm:pt modelId="{38FC0054-8C94-499B-BA63-7AF1CB2563A5}" type="pres">
      <dgm:prSet presAssocID="{61470B23-2905-418D-ACF7-04C36E299F13}" presName="node" presStyleLbl="node1" presStyleIdx="1" presStyleCnt="3" custScaleY="58225" custLinFactY="-4284" custLinFactNeighborX="-8232" custLinFactNeighborY="-100000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2C7BD8B-6006-4507-B38B-3D034C36C51A}" type="pres">
      <dgm:prSet presAssocID="{8C33665A-C441-4347-9A3F-C7170A78C073}" presName="sibTrans" presStyleLbl="sibTrans2D1" presStyleIdx="1" presStyleCnt="2" custScaleX="139958"/>
      <dgm:spPr/>
      <dgm:t>
        <a:bodyPr/>
        <a:lstStyle/>
        <a:p>
          <a:endParaRPr lang="cs-CZ"/>
        </a:p>
      </dgm:t>
    </dgm:pt>
    <dgm:pt modelId="{F2A0DC6A-CCB6-46E7-B083-57D8514846F8}" type="pres">
      <dgm:prSet presAssocID="{8C33665A-C441-4347-9A3F-C7170A78C073}" presName="connectorText" presStyleLbl="sibTrans2D1" presStyleIdx="1" presStyleCnt="2"/>
      <dgm:spPr/>
      <dgm:t>
        <a:bodyPr/>
        <a:lstStyle/>
        <a:p>
          <a:endParaRPr lang="cs-CZ"/>
        </a:p>
      </dgm:t>
    </dgm:pt>
    <dgm:pt modelId="{8E4DBDA1-B595-47C4-BA50-618029BF1EE2}" type="pres">
      <dgm:prSet presAssocID="{799BCC83-05B1-4B4A-B227-04FEFFDBCED4}" presName="node" presStyleLbl="node1" presStyleIdx="2" presStyleCnt="3" custScaleY="58432" custLinFactY="-1548" custLinFactNeighborX="-8497" custLinFactNeighborY="-100000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BAABCE0D-78D9-4E3B-A700-06839FE65A66}" srcId="{1807DCC7-5CF2-46B7-9ED0-45EE1288D948}" destId="{799BCC83-05B1-4B4A-B227-04FEFFDBCED4}" srcOrd="2" destOrd="0" parTransId="{5D817A07-C7A7-4DB2-A2CD-89EEB73DC28E}" sibTransId="{9ACBA712-DDDB-4BD2-8B6A-E4DA03C5D5B5}"/>
    <dgm:cxn modelId="{2156FA23-6E1A-4CE5-9AB3-808191444665}" srcId="{1807DCC7-5CF2-46B7-9ED0-45EE1288D948}" destId="{61470B23-2905-418D-ACF7-04C36E299F13}" srcOrd="1" destOrd="0" parTransId="{55ECD1CF-B818-49DA-983A-824483DDDE4E}" sibTransId="{8C33665A-C441-4347-9A3F-C7170A78C073}"/>
    <dgm:cxn modelId="{DBA883E2-8063-4E9B-B71E-ABBFCD2AD4C1}" type="presOf" srcId="{61470B23-2905-418D-ACF7-04C36E299F13}" destId="{38FC0054-8C94-499B-BA63-7AF1CB2563A5}" srcOrd="0" destOrd="0" presId="urn:microsoft.com/office/officeart/2005/8/layout/process1"/>
    <dgm:cxn modelId="{B01BDCC8-5E14-42E7-91C3-BB1E7B47CD4A}" type="presOf" srcId="{8C33665A-C441-4347-9A3F-C7170A78C073}" destId="{F2C7BD8B-6006-4507-B38B-3D034C36C51A}" srcOrd="0" destOrd="0" presId="urn:microsoft.com/office/officeart/2005/8/layout/process1"/>
    <dgm:cxn modelId="{4DAAA99A-5C1B-454D-BEF1-4BD689C34CBD}" type="presOf" srcId="{799BCC83-05B1-4B4A-B227-04FEFFDBCED4}" destId="{8E4DBDA1-B595-47C4-BA50-618029BF1EE2}" srcOrd="0" destOrd="0" presId="urn:microsoft.com/office/officeart/2005/8/layout/process1"/>
    <dgm:cxn modelId="{AC79ED5F-F141-4F78-AE52-EDBE6C28777B}" type="presOf" srcId="{1807DCC7-5CF2-46B7-9ED0-45EE1288D948}" destId="{185589A8-FF72-4E22-81A7-43459D6DEF43}" srcOrd="0" destOrd="0" presId="urn:microsoft.com/office/officeart/2005/8/layout/process1"/>
    <dgm:cxn modelId="{3C73E095-1CAB-4537-8F96-5561F54BE050}" type="presOf" srcId="{8C33665A-C441-4347-9A3F-C7170A78C073}" destId="{F2A0DC6A-CCB6-46E7-B083-57D8514846F8}" srcOrd="1" destOrd="0" presId="urn:microsoft.com/office/officeart/2005/8/layout/process1"/>
    <dgm:cxn modelId="{6FFE1093-36C5-45AC-B008-3F6B50A5789B}" type="presOf" srcId="{715CDA42-1E8C-495B-8403-880FD6039DDB}" destId="{8DDDDE4C-D8A4-423F-B529-120DD5EAD95A}" srcOrd="0" destOrd="0" presId="urn:microsoft.com/office/officeart/2005/8/layout/process1"/>
    <dgm:cxn modelId="{579CAB3F-4146-4C1F-B270-A5514338AF10}" srcId="{1807DCC7-5CF2-46B7-9ED0-45EE1288D948}" destId="{715CDA42-1E8C-495B-8403-880FD6039DDB}" srcOrd="0" destOrd="0" parTransId="{7A79E5E0-F6FB-4EEB-91EF-B9EDC679ECA6}" sibTransId="{A5452577-CF2C-48B6-9888-651A7EF61BCB}"/>
    <dgm:cxn modelId="{A713AA06-CFCF-42BE-9252-992F3C890371}" type="presOf" srcId="{A5452577-CF2C-48B6-9888-651A7EF61BCB}" destId="{435D94E9-976E-4374-8824-A65BF5052428}" srcOrd="1" destOrd="0" presId="urn:microsoft.com/office/officeart/2005/8/layout/process1"/>
    <dgm:cxn modelId="{329FDCA0-893C-4852-B0BF-67F293EFDF5B}" type="presOf" srcId="{A5452577-CF2C-48B6-9888-651A7EF61BCB}" destId="{8C488350-FFC9-4722-894F-9320FD1AD7CD}" srcOrd="0" destOrd="0" presId="urn:microsoft.com/office/officeart/2005/8/layout/process1"/>
    <dgm:cxn modelId="{3C677B6D-FDA2-4C34-8AAE-77F58E1C0439}" type="presParOf" srcId="{185589A8-FF72-4E22-81A7-43459D6DEF43}" destId="{8DDDDE4C-D8A4-423F-B529-120DD5EAD95A}" srcOrd="0" destOrd="0" presId="urn:microsoft.com/office/officeart/2005/8/layout/process1"/>
    <dgm:cxn modelId="{404D2DD0-BBDF-4964-9BB0-FDF7925B385C}" type="presParOf" srcId="{185589A8-FF72-4E22-81A7-43459D6DEF43}" destId="{8C488350-FFC9-4722-894F-9320FD1AD7CD}" srcOrd="1" destOrd="0" presId="urn:microsoft.com/office/officeart/2005/8/layout/process1"/>
    <dgm:cxn modelId="{A796B506-8E52-438B-9562-1A8303928D80}" type="presParOf" srcId="{8C488350-FFC9-4722-894F-9320FD1AD7CD}" destId="{435D94E9-976E-4374-8824-A65BF5052428}" srcOrd="0" destOrd="0" presId="urn:microsoft.com/office/officeart/2005/8/layout/process1"/>
    <dgm:cxn modelId="{F3FE7A22-59D4-47A4-A77B-1DB09DC08E43}" type="presParOf" srcId="{185589A8-FF72-4E22-81A7-43459D6DEF43}" destId="{38FC0054-8C94-499B-BA63-7AF1CB2563A5}" srcOrd="2" destOrd="0" presId="urn:microsoft.com/office/officeart/2005/8/layout/process1"/>
    <dgm:cxn modelId="{3C8DB494-0573-4438-A92E-F3B8AA960836}" type="presParOf" srcId="{185589A8-FF72-4E22-81A7-43459D6DEF43}" destId="{F2C7BD8B-6006-4507-B38B-3D034C36C51A}" srcOrd="3" destOrd="0" presId="urn:microsoft.com/office/officeart/2005/8/layout/process1"/>
    <dgm:cxn modelId="{36AB8B65-66D2-4E62-84FF-6FEB764E4510}" type="presParOf" srcId="{F2C7BD8B-6006-4507-B38B-3D034C36C51A}" destId="{F2A0DC6A-CCB6-46E7-B083-57D8514846F8}" srcOrd="0" destOrd="0" presId="urn:microsoft.com/office/officeart/2005/8/layout/process1"/>
    <dgm:cxn modelId="{41702234-53B3-4925-B85A-C67FF7B061D1}" type="presParOf" srcId="{185589A8-FF72-4E22-81A7-43459D6DEF43}" destId="{8E4DBDA1-B595-47C4-BA50-618029BF1EE2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DDDE4C-D8A4-423F-B529-120DD5EAD95A}">
      <dsp:nvSpPr>
        <dsp:cNvPr id="0" name=""/>
        <dsp:cNvSpPr/>
      </dsp:nvSpPr>
      <dsp:spPr>
        <a:xfrm>
          <a:off x="77540" y="10195"/>
          <a:ext cx="2882086" cy="1006856"/>
        </a:xfrm>
        <a:prstGeom prst="roundRect">
          <a:avLst>
            <a:gd name="adj" fmla="val 10000"/>
          </a:avLst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b="1" kern="1200" dirty="0" smtClean="0"/>
            <a:t>Strategický Cíl</a:t>
          </a:r>
          <a:endParaRPr lang="cs-CZ" sz="1800" b="1" kern="1200" dirty="0"/>
        </a:p>
      </dsp:txBody>
      <dsp:txXfrm>
        <a:off x="107030" y="39685"/>
        <a:ext cx="2823106" cy="947876"/>
      </dsp:txXfrm>
    </dsp:sp>
    <dsp:sp modelId="{8C488350-FFC9-4722-894F-9320FD1AD7CD}">
      <dsp:nvSpPr>
        <dsp:cNvPr id="0" name=""/>
        <dsp:cNvSpPr/>
      </dsp:nvSpPr>
      <dsp:spPr>
        <a:xfrm>
          <a:off x="3108352" y="144265"/>
          <a:ext cx="795119" cy="7147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3000" kern="1200"/>
        </a:p>
      </dsp:txBody>
      <dsp:txXfrm>
        <a:off x="3108352" y="287216"/>
        <a:ext cx="580692" cy="428855"/>
      </dsp:txXfrm>
    </dsp:sp>
    <dsp:sp modelId="{38FC0054-8C94-499B-BA63-7AF1CB2563A5}">
      <dsp:nvSpPr>
        <dsp:cNvPr id="0" name=""/>
        <dsp:cNvSpPr/>
      </dsp:nvSpPr>
      <dsp:spPr>
        <a:xfrm>
          <a:off x="3976756" y="10195"/>
          <a:ext cx="2882086" cy="1006856"/>
        </a:xfrm>
        <a:prstGeom prst="roundRect">
          <a:avLst>
            <a:gd name="adj" fmla="val 10000"/>
          </a:avLst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b="1" kern="1200" dirty="0" smtClean="0"/>
            <a:t>Opatření</a:t>
          </a:r>
          <a:endParaRPr lang="cs-CZ" sz="1800" b="1" kern="1200" dirty="0"/>
        </a:p>
      </dsp:txBody>
      <dsp:txXfrm>
        <a:off x="4006246" y="39685"/>
        <a:ext cx="2823106" cy="947876"/>
      </dsp:txXfrm>
    </dsp:sp>
    <dsp:sp modelId="{F2C7BD8B-6006-4507-B38B-3D034C36C51A}">
      <dsp:nvSpPr>
        <dsp:cNvPr id="0" name=""/>
        <dsp:cNvSpPr/>
      </dsp:nvSpPr>
      <dsp:spPr>
        <a:xfrm rot="40330">
          <a:off x="7024635" y="180103"/>
          <a:ext cx="853586" cy="7147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3000" kern="1200"/>
        </a:p>
      </dsp:txBody>
      <dsp:txXfrm>
        <a:off x="7024642" y="321796"/>
        <a:ext cx="639159" cy="428855"/>
      </dsp:txXfrm>
    </dsp:sp>
    <dsp:sp modelId="{8E4DBDA1-B595-47C4-BA50-618029BF1EE2}">
      <dsp:nvSpPr>
        <dsp:cNvPr id="0" name=""/>
        <dsp:cNvSpPr/>
      </dsp:nvSpPr>
      <dsp:spPr>
        <a:xfrm>
          <a:off x="8009494" y="55717"/>
          <a:ext cx="2882086" cy="1010436"/>
        </a:xfrm>
        <a:prstGeom prst="roundRect">
          <a:avLst>
            <a:gd name="adj" fmla="val 10000"/>
          </a:avLst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b="1" kern="1200" dirty="0" smtClean="0"/>
            <a:t>Dopad</a:t>
          </a:r>
          <a:r>
            <a:rPr lang="cs-CZ" sz="1200" b="1" kern="1200" dirty="0" smtClean="0"/>
            <a:t>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200" kern="1200" dirty="0" smtClean="0"/>
            <a:t>(měřený evaluačními ukazateli)</a:t>
          </a:r>
          <a:endParaRPr lang="cs-CZ" sz="1200" kern="1200" dirty="0"/>
        </a:p>
      </dsp:txBody>
      <dsp:txXfrm>
        <a:off x="8039089" y="85312"/>
        <a:ext cx="2822896" cy="9512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011D1-5492-7D40-887D-97A3A3A8C35A}" type="datetimeFigureOut">
              <a:rPr lang="en-US" smtClean="0"/>
              <a:t>10/21/2019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2438" y="685800"/>
            <a:ext cx="59531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113A00-FEF0-B84F-819D-F41D6DD4A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697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err="1" smtClean="0"/>
              <a:t>založena</a:t>
            </a:r>
            <a:r>
              <a:rPr lang="en-US" dirty="0" smtClean="0"/>
              <a:t> 2008, </a:t>
            </a:r>
            <a:r>
              <a:rPr lang="en-US" dirty="0" err="1" smtClean="0"/>
              <a:t>odbor</a:t>
            </a:r>
            <a:r>
              <a:rPr lang="en-US" dirty="0" smtClean="0"/>
              <a:t> ÚV, </a:t>
            </a:r>
            <a:r>
              <a:rPr lang="en-US" dirty="0" err="1" smtClean="0"/>
              <a:t>nadresortní</a:t>
            </a:r>
            <a:r>
              <a:rPr lang="en-US" dirty="0" smtClean="0"/>
              <a:t> </a:t>
            </a:r>
            <a:r>
              <a:rPr lang="en-US" dirty="0" err="1" smtClean="0"/>
              <a:t>ústřední</a:t>
            </a:r>
            <a:r>
              <a:rPr lang="en-US" dirty="0" smtClean="0"/>
              <a:t> </a:t>
            </a:r>
            <a:r>
              <a:rPr lang="en-US" dirty="0" err="1" smtClean="0"/>
              <a:t>orgán</a:t>
            </a:r>
            <a:r>
              <a:rPr lang="en-US" dirty="0" smtClean="0"/>
              <a:t> </a:t>
            </a:r>
            <a:r>
              <a:rPr lang="en-US" dirty="0" err="1" smtClean="0"/>
              <a:t>státu</a:t>
            </a:r>
            <a:r>
              <a:rPr lang="en-US" dirty="0" smtClean="0"/>
              <a:t> pro </a:t>
            </a:r>
            <a:r>
              <a:rPr lang="en-US" dirty="0" err="1" smtClean="0"/>
              <a:t>řešení</a:t>
            </a:r>
            <a:r>
              <a:rPr lang="en-US" dirty="0" smtClean="0"/>
              <a:t> </a:t>
            </a:r>
            <a:r>
              <a:rPr lang="en-US" dirty="0" err="1" smtClean="0"/>
              <a:t>sociálního</a:t>
            </a:r>
            <a:r>
              <a:rPr lang="en-US" dirty="0" smtClean="0"/>
              <a:t> </a:t>
            </a:r>
            <a:r>
              <a:rPr lang="en-US" dirty="0" err="1" smtClean="0"/>
              <a:t>vyloučení</a:t>
            </a:r>
            <a:r>
              <a:rPr lang="en-US" dirty="0" smtClean="0"/>
              <a:t>, </a:t>
            </a:r>
            <a:r>
              <a:rPr lang="en-US" dirty="0" err="1" smtClean="0"/>
              <a:t>funguje</a:t>
            </a:r>
            <a:r>
              <a:rPr lang="en-US" dirty="0" smtClean="0"/>
              <a:t> </a:t>
            </a:r>
            <a:r>
              <a:rPr lang="en-US" dirty="0" err="1" smtClean="0"/>
              <a:t>jako</a:t>
            </a:r>
            <a:r>
              <a:rPr lang="en-US" dirty="0" smtClean="0"/>
              <a:t> </a:t>
            </a:r>
            <a:r>
              <a:rPr lang="en-US" dirty="0" err="1" smtClean="0"/>
              <a:t>projekt</a:t>
            </a:r>
            <a:r>
              <a:rPr lang="en-US" dirty="0" smtClean="0"/>
              <a:t> z ESF</a:t>
            </a:r>
          </a:p>
          <a:p>
            <a:pPr marL="171450" indent="-171450">
              <a:buFontTx/>
              <a:buChar char="-"/>
            </a:pPr>
            <a:r>
              <a:rPr lang="en-US" baseline="0" dirty="0" err="1" smtClean="0"/>
              <a:t>participativní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tvorba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řešení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sociálního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začleňování</a:t>
            </a:r>
            <a:r>
              <a:rPr lang="en-US" baseline="0" dirty="0" smtClean="0"/>
              <a:t> v </a:t>
            </a:r>
            <a:r>
              <a:rPr lang="en-US" baseline="0" dirty="0" err="1" smtClean="0"/>
              <a:t>obci</a:t>
            </a: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err="1" smtClean="0"/>
              <a:t>standardní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cyklus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spolupráce</a:t>
            </a:r>
            <a:r>
              <a:rPr lang="en-US" baseline="0" dirty="0" smtClean="0"/>
              <a:t> </a:t>
            </a:r>
            <a:r>
              <a:rPr lang="mr-IN" baseline="0" dirty="0" smtClean="0"/>
              <a:t>–</a:t>
            </a:r>
            <a:r>
              <a:rPr lang="en-US" baseline="0" dirty="0" smtClean="0"/>
              <a:t> 3 </a:t>
            </a:r>
            <a:r>
              <a:rPr lang="en-US" baseline="0" dirty="0" err="1" smtClean="0"/>
              <a:t>roky</a:t>
            </a: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KPSVL </a:t>
            </a:r>
            <a:r>
              <a:rPr lang="mr-IN" baseline="0" dirty="0" smtClean="0"/>
              <a:t>–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finanční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mechanismus</a:t>
            </a:r>
            <a:r>
              <a:rPr lang="en-US" baseline="0" dirty="0" smtClean="0"/>
              <a:t> + </a:t>
            </a:r>
            <a:r>
              <a:rPr lang="en-US" baseline="0" dirty="0" err="1" smtClean="0"/>
              <a:t>metodický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rámec</a:t>
            </a:r>
            <a:r>
              <a:rPr lang="en-US" baseline="0" dirty="0" smtClean="0"/>
              <a:t> </a:t>
            </a:r>
            <a:r>
              <a:rPr lang="en-US" baseline="0" dirty="0" err="1" smtClean="0"/>
              <a:t>činnosti</a:t>
            </a:r>
            <a:r>
              <a:rPr lang="en-US" baseline="0" dirty="0" smtClean="0"/>
              <a:t> ASZ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13A00-FEF0-B84F-819D-F41D6DD4AD6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2299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Dalším</a:t>
            </a:r>
            <a:r>
              <a:rPr lang="en-US" dirty="0" smtClean="0"/>
              <a:t> </a:t>
            </a:r>
            <a:r>
              <a:rPr lang="en-US" dirty="0" err="1" smtClean="0"/>
              <a:t>dopadem</a:t>
            </a:r>
            <a:r>
              <a:rPr lang="en-US" dirty="0" smtClean="0"/>
              <a:t>, </a:t>
            </a:r>
            <a:r>
              <a:rPr lang="en-US" dirty="0" err="1" smtClean="0"/>
              <a:t>jehož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existenci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jsme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zkoumali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bylo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snížení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substandardních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ubytovacích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kapacit</a:t>
            </a:r>
            <a:r>
              <a:rPr lang="en-US" baseline="0" dirty="0" smtClean="0"/>
              <a:t>.</a:t>
            </a:r>
          </a:p>
          <a:p>
            <a:pPr marL="171450" indent="-171450">
              <a:buFontTx/>
              <a:buChar char="-"/>
            </a:pPr>
            <a:r>
              <a:rPr lang="en-US" baseline="0" dirty="0" err="1" smtClean="0"/>
              <a:t>Zde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byla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situace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výzkumně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výrazně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jednodušší</a:t>
            </a:r>
            <a:r>
              <a:rPr lang="en-US" baseline="0" dirty="0" smtClean="0"/>
              <a:t> </a:t>
            </a:r>
            <a:r>
              <a:rPr lang="mr-IN" baseline="0" dirty="0" smtClean="0"/>
              <a:t>–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srovnáním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stavu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začátku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strategického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plánování</a:t>
            </a:r>
            <a:r>
              <a:rPr lang="en-US" baseline="0" dirty="0" smtClean="0"/>
              <a:t> a v </a:t>
            </a:r>
            <a:r>
              <a:rPr lang="en-US" baseline="0" dirty="0" err="1" smtClean="0"/>
              <a:t>době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ukončování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cyklu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spolupráce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jsme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zjistili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že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zaniklo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několik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objektů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poskytujících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substandardní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bydlení</a:t>
            </a:r>
            <a:r>
              <a:rPr lang="en-US" baseline="0" dirty="0" smtClean="0"/>
              <a:t> a </a:t>
            </a:r>
            <a:r>
              <a:rPr lang="en-US" baseline="0" dirty="0" err="1" smtClean="0"/>
              <a:t>několik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ubytoven</a:t>
            </a:r>
            <a:r>
              <a:rPr lang="en-US" baseline="0" dirty="0" smtClean="0"/>
              <a:t> (</a:t>
            </a:r>
            <a:r>
              <a:rPr lang="en-US" baseline="0" dirty="0" err="1" smtClean="0"/>
              <a:t>navíc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na</a:t>
            </a:r>
            <a:r>
              <a:rPr lang="en-US" baseline="0" dirty="0" smtClean="0"/>
              <a:t> tom </a:t>
            </a:r>
            <a:r>
              <a:rPr lang="en-US" baseline="0" dirty="0" err="1" smtClean="0"/>
              <a:t>mělo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velký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podíl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město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které</a:t>
            </a:r>
            <a:r>
              <a:rPr lang="en-US" baseline="0" dirty="0" smtClean="0"/>
              <a:t> 3 </a:t>
            </a:r>
            <a:r>
              <a:rPr lang="en-US" baseline="0" dirty="0" err="1" smtClean="0"/>
              <a:t>objekty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vykoupilo</a:t>
            </a:r>
            <a:r>
              <a:rPr lang="en-US" baseline="0" dirty="0" smtClean="0"/>
              <a:t> a </a:t>
            </a:r>
            <a:r>
              <a:rPr lang="en-US" baseline="0" dirty="0" err="1" smtClean="0"/>
              <a:t>uzavřelo</a:t>
            </a:r>
            <a:r>
              <a:rPr lang="en-US" baseline="0" dirty="0" smtClean="0"/>
              <a:t>) </a:t>
            </a:r>
            <a:r>
              <a:rPr lang="en-US" baseline="0" dirty="0" err="1" smtClean="0"/>
              <a:t>včetně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poču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jejich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obyvatel</a:t>
            </a: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err="1" smtClean="0"/>
              <a:t>Dále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bylo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třeba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zjistit</a:t>
            </a:r>
            <a:r>
              <a:rPr lang="en-US" baseline="0" dirty="0" smtClean="0"/>
              <a:t>, co se </a:t>
            </a:r>
            <a:r>
              <a:rPr lang="en-US" baseline="0" dirty="0" err="1" smtClean="0"/>
              <a:t>stalo</a:t>
            </a:r>
            <a:r>
              <a:rPr lang="en-US" baseline="0" dirty="0" smtClean="0"/>
              <a:t> s </a:t>
            </a:r>
            <a:r>
              <a:rPr lang="en-US" baseline="0" dirty="0" err="1" smtClean="0"/>
              <a:t>jejich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obyvateli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aby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bylo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jasné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že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nepřešli</a:t>
            </a:r>
            <a:r>
              <a:rPr lang="en-US" baseline="0" dirty="0" smtClean="0"/>
              <a:t> do </a:t>
            </a:r>
            <a:r>
              <a:rPr lang="en-US" baseline="0" dirty="0" err="1" smtClean="0"/>
              <a:t>jiného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substandardního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bydlení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což</a:t>
            </a:r>
            <a:r>
              <a:rPr lang="en-US" baseline="0" dirty="0" smtClean="0"/>
              <a:t> se v </a:t>
            </a:r>
            <a:r>
              <a:rPr lang="en-US" baseline="0" dirty="0" err="1" smtClean="0"/>
              <a:t>rámci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rozhovorů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podařlo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zmapovat</a:t>
            </a:r>
            <a:r>
              <a:rPr lang="en-US" baseline="0" dirty="0" smtClean="0"/>
              <a:t> a </a:t>
            </a:r>
            <a:r>
              <a:rPr lang="en-US" baseline="0" dirty="0" err="1" smtClean="0"/>
              <a:t>ujistit</a:t>
            </a:r>
            <a:r>
              <a:rPr lang="en-US" baseline="0" dirty="0" smtClean="0"/>
              <a:t> se, </a:t>
            </a:r>
            <a:r>
              <a:rPr lang="en-US" baseline="0" dirty="0" err="1" smtClean="0"/>
              <a:t>že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velká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většina</a:t>
            </a:r>
            <a:r>
              <a:rPr lang="en-US" baseline="0" dirty="0" smtClean="0"/>
              <a:t> z </a:t>
            </a:r>
            <a:r>
              <a:rPr lang="en-US" baseline="0" dirty="0" err="1" smtClean="0"/>
              <a:t>nich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nalezla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lepší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bydlení</a:t>
            </a:r>
            <a:r>
              <a:rPr lang="en-US" baseline="0" dirty="0" smtClean="0"/>
              <a:t> 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Pro </a:t>
            </a:r>
            <a:r>
              <a:rPr lang="en-US" baseline="0" dirty="0" err="1" smtClean="0"/>
              <a:t>ověření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těchto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skutečností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jsme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dále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využili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analýzu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statistiky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počtu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příjemců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dávky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doplatek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bydlení</a:t>
            </a:r>
            <a:r>
              <a:rPr lang="en-US" baseline="0" dirty="0" smtClean="0"/>
              <a:t>, z </a:t>
            </a:r>
            <a:r>
              <a:rPr lang="en-US" baseline="0" dirty="0" err="1" smtClean="0"/>
              <a:t>níž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jasně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vyplynul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výraznný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pokles</a:t>
            </a:r>
            <a:r>
              <a:rPr lang="en-US" baseline="0" dirty="0" smtClean="0"/>
              <a:t>, a </a:t>
            </a:r>
            <a:r>
              <a:rPr lang="en-US" baseline="0" dirty="0" err="1" smtClean="0"/>
              <a:t>potvrdilo</a:t>
            </a:r>
            <a:r>
              <a:rPr lang="en-US" baseline="0" dirty="0" smtClean="0"/>
              <a:t> to </a:t>
            </a:r>
            <a:r>
              <a:rPr lang="en-US" baseline="0" dirty="0" err="1" smtClean="0"/>
              <a:t>nae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předchozí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zjištění</a:t>
            </a: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Existence </a:t>
            </a:r>
            <a:r>
              <a:rPr lang="en-US" baseline="0" dirty="0" err="1" smtClean="0"/>
              <a:t>dopadu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snížení</a:t>
            </a:r>
            <a:r>
              <a:rPr lang="mr-IN" baseline="0" dirty="0" smtClean="0"/>
              <a:t>…</a:t>
            </a:r>
            <a:r>
              <a:rPr lang="cs-CZ" baseline="0" dirty="0" smtClean="0"/>
              <a:t>. Byla jasně prokázána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13A00-FEF0-B84F-819D-F41D6DD4AD6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1473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3. </a:t>
            </a:r>
            <a:r>
              <a:rPr lang="en-US" dirty="0" err="1" smtClean="0"/>
              <a:t>Zjištovaný</a:t>
            </a:r>
            <a:r>
              <a:rPr lang="en-US" dirty="0" smtClean="0"/>
              <a:t> </a:t>
            </a:r>
            <a:r>
              <a:rPr lang="en-US" dirty="0" err="1" smtClean="0"/>
              <a:t>dopad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</a:t>
            </a:r>
            <a:r>
              <a:rPr lang="en-US" dirty="0" err="1" smtClean="0"/>
              <a:t>kultivace</a:t>
            </a:r>
            <a:r>
              <a:rPr lang="en-US" dirty="0" smtClean="0"/>
              <a:t>/</a:t>
            </a:r>
            <a:r>
              <a:rPr lang="en-US" dirty="0" err="1" smtClean="0"/>
              <a:t>zlepení</a:t>
            </a:r>
            <a:r>
              <a:rPr lang="en-US" dirty="0" smtClean="0"/>
              <a:t> </a:t>
            </a:r>
            <a:r>
              <a:rPr lang="en-US" dirty="0" err="1" smtClean="0"/>
              <a:t>stavu</a:t>
            </a:r>
            <a:r>
              <a:rPr lang="en-US" dirty="0" smtClean="0"/>
              <a:t> SVL </a:t>
            </a:r>
            <a:r>
              <a:rPr lang="en-US" dirty="0" err="1" smtClean="0"/>
              <a:t>byl</a:t>
            </a:r>
            <a:r>
              <a:rPr lang="en-US" dirty="0" smtClean="0"/>
              <a:t> </a:t>
            </a:r>
            <a:r>
              <a:rPr lang="en-US" dirty="0" err="1" smtClean="0"/>
              <a:t>zjšťován</a:t>
            </a:r>
            <a:r>
              <a:rPr lang="en-US" dirty="0" smtClean="0"/>
              <a:t> </a:t>
            </a:r>
            <a:r>
              <a:rPr lang="en-US" dirty="0" err="1" smtClean="0"/>
              <a:t>převážně</a:t>
            </a:r>
            <a:r>
              <a:rPr lang="en-US" dirty="0" smtClean="0"/>
              <a:t> </a:t>
            </a:r>
            <a:r>
              <a:rPr lang="en-US" dirty="0" err="1" smtClean="0"/>
              <a:t>skrze</a:t>
            </a:r>
            <a:r>
              <a:rPr lang="en-US" dirty="0" smtClean="0"/>
              <a:t> </a:t>
            </a:r>
            <a:r>
              <a:rPr lang="en-US" dirty="0" err="1" smtClean="0"/>
              <a:t>dotazníkové</a:t>
            </a:r>
            <a:r>
              <a:rPr lang="en-US" dirty="0" smtClean="0"/>
              <a:t> </a:t>
            </a:r>
            <a:r>
              <a:rPr lang="en-US" dirty="0" err="1" smtClean="0"/>
              <a:t>šetření</a:t>
            </a:r>
            <a:r>
              <a:rPr lang="en-US" dirty="0" smtClean="0"/>
              <a:t>, </a:t>
            </a:r>
            <a:r>
              <a:rPr lang="en-US" dirty="0" err="1" smtClean="0"/>
              <a:t>které</a:t>
            </a:r>
            <a:r>
              <a:rPr lang="en-US" dirty="0" smtClean="0"/>
              <a:t> ale </a:t>
            </a:r>
            <a:r>
              <a:rPr lang="en-US" dirty="0" err="1" smtClean="0"/>
              <a:t>bylo</a:t>
            </a:r>
            <a:r>
              <a:rPr lang="en-US" dirty="0" smtClean="0"/>
              <a:t> </a:t>
            </a:r>
            <a:r>
              <a:rPr lang="en-US" dirty="0" err="1" smtClean="0"/>
              <a:t>opět</a:t>
            </a:r>
            <a:r>
              <a:rPr lang="en-US" dirty="0" smtClean="0"/>
              <a:t> </a:t>
            </a:r>
            <a:r>
              <a:rPr lang="en-US" dirty="0" err="1" smtClean="0"/>
              <a:t>ověřeno</a:t>
            </a:r>
            <a:r>
              <a:rPr lang="en-US" dirty="0" smtClean="0"/>
              <a:t> </a:t>
            </a:r>
            <a:r>
              <a:rPr lang="en-US" dirty="0" err="1" smtClean="0"/>
              <a:t>srovnáním</a:t>
            </a:r>
            <a:r>
              <a:rPr lang="en-US" dirty="0" smtClean="0"/>
              <a:t> </a:t>
            </a:r>
            <a:r>
              <a:rPr lang="en-US" dirty="0" err="1" smtClean="0"/>
              <a:t>vstupního</a:t>
            </a:r>
            <a:r>
              <a:rPr lang="en-US" dirty="0" smtClean="0"/>
              <a:t> a </a:t>
            </a:r>
            <a:r>
              <a:rPr lang="en-US" dirty="0" err="1" smtClean="0"/>
              <a:t>výstupního</a:t>
            </a:r>
            <a:r>
              <a:rPr lang="en-US" dirty="0" smtClean="0"/>
              <a:t> </a:t>
            </a:r>
            <a:r>
              <a:rPr lang="en-US" dirty="0" err="1" smtClean="0"/>
              <a:t>stavu</a:t>
            </a:r>
            <a:r>
              <a:rPr lang="en-US" dirty="0" smtClean="0"/>
              <a:t> </a:t>
            </a:r>
            <a:r>
              <a:rPr lang="en-US" dirty="0" err="1" smtClean="0"/>
              <a:t>podle</a:t>
            </a:r>
            <a:r>
              <a:rPr lang="en-US" dirty="0" smtClean="0"/>
              <a:t> </a:t>
            </a:r>
            <a:r>
              <a:rPr lang="en-US" dirty="0" err="1" smtClean="0"/>
              <a:t>analýzy</a:t>
            </a:r>
            <a:r>
              <a:rPr lang="en-US" dirty="0" smtClean="0"/>
              <a:t> </a:t>
            </a:r>
            <a:r>
              <a:rPr lang="en-US" dirty="0" err="1" smtClean="0"/>
              <a:t>dokumentů</a:t>
            </a:r>
            <a:r>
              <a:rPr lang="en-US" dirty="0" smtClean="0"/>
              <a:t> </a:t>
            </a:r>
          </a:p>
          <a:p>
            <a:pPr marL="171450" indent="-171450">
              <a:buFontTx/>
              <a:buChar char="-"/>
            </a:pPr>
            <a:r>
              <a:rPr lang="en-US" baseline="0" dirty="0" err="1" smtClean="0"/>
              <a:t>Při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konstrukci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dotazování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byla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opět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respektována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logika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rozboru</a:t>
            </a:r>
            <a:r>
              <a:rPr lang="en-US" baseline="0" dirty="0" smtClean="0"/>
              <a:t> SPSZ, </a:t>
            </a:r>
            <a:r>
              <a:rPr lang="en-US" baseline="0" dirty="0" err="1" smtClean="0"/>
              <a:t>takže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jsme</a:t>
            </a:r>
            <a:r>
              <a:rPr lang="en-US" baseline="0" dirty="0" smtClean="0"/>
              <a:t> se </a:t>
            </a:r>
            <a:r>
              <a:rPr lang="en-US" baseline="0" dirty="0" err="1" smtClean="0"/>
              <a:t>dotazovali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výsledky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naplánovaných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opatření</a:t>
            </a:r>
            <a:r>
              <a:rPr lang="en-US" baseline="0" dirty="0" smtClean="0"/>
              <a:t> pro </a:t>
            </a:r>
            <a:r>
              <a:rPr lang="en-US" baseline="0" dirty="0" err="1" smtClean="0"/>
              <a:t>zlepšení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stavu</a:t>
            </a:r>
            <a:r>
              <a:rPr lang="en-US" baseline="0" dirty="0" smtClean="0"/>
              <a:t> SVL a </a:t>
            </a:r>
            <a:r>
              <a:rPr lang="en-US" baseline="0" dirty="0" err="1" smtClean="0"/>
              <a:t>okolí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jimiž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bylo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zřízení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domovníků</a:t>
            </a:r>
            <a:r>
              <a:rPr lang="en-US" baseline="0" dirty="0" smtClean="0"/>
              <a:t> v </a:t>
            </a:r>
            <a:r>
              <a:rPr lang="en-US" baseline="0" dirty="0" err="1" smtClean="0"/>
              <a:t>jednotlivých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objektech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konání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svépomocných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akcí</a:t>
            </a:r>
            <a:r>
              <a:rPr lang="en-US" baseline="0" dirty="0" smtClean="0"/>
              <a:t> a </a:t>
            </a:r>
            <a:r>
              <a:rPr lang="en-US" baseline="0" dirty="0" err="1" smtClean="0"/>
              <a:t>domovních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schůzí</a:t>
            </a:r>
            <a:r>
              <a:rPr lang="en-US" baseline="0" dirty="0" smtClean="0"/>
              <a:t>.</a:t>
            </a:r>
          </a:p>
          <a:p>
            <a:pPr marL="171450" indent="-171450">
              <a:buFontTx/>
              <a:buChar char="-"/>
            </a:pPr>
            <a:r>
              <a:rPr lang="en-US" baseline="0" dirty="0" err="1" smtClean="0"/>
              <a:t>Ptali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jsme</a:t>
            </a:r>
            <a:r>
              <a:rPr lang="en-US" baseline="0" dirty="0" smtClean="0"/>
              <a:t> se v </a:t>
            </a:r>
            <a:r>
              <a:rPr lang="en-US" baseline="0" dirty="0" err="1" smtClean="0"/>
              <a:t>dotaznících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jak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institucionálních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aktérů</a:t>
            </a:r>
            <a:r>
              <a:rPr lang="en-US" baseline="0" dirty="0" smtClean="0"/>
              <a:t> </a:t>
            </a:r>
            <a:r>
              <a:rPr lang="mr-IN" baseline="0" dirty="0" smtClean="0"/>
              <a:t>–</a:t>
            </a:r>
            <a:r>
              <a:rPr lang="en-US" baseline="0" dirty="0" smtClean="0"/>
              <a:t> </a:t>
            </a:r>
            <a:r>
              <a:rPr lang="en-US" baseline="0" dirty="0" err="1" smtClean="0"/>
              <a:t>členů</a:t>
            </a:r>
            <a:r>
              <a:rPr lang="en-US" baseline="0" dirty="0" smtClean="0"/>
              <a:t> LP, </a:t>
            </a:r>
            <a:r>
              <a:rPr lang="en-US" baseline="0" dirty="0" err="1" smtClean="0"/>
              <a:t>tak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samotných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obyvatel</a:t>
            </a:r>
            <a:r>
              <a:rPr lang="en-US" baseline="0" dirty="0" smtClean="0"/>
              <a:t> SVL (</a:t>
            </a:r>
            <a:r>
              <a:rPr lang="en-US" baseline="0" dirty="0" err="1" smtClean="0"/>
              <a:t>měli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jsme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zde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možnost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toho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luxusu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že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bylo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prováděno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poměrně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rozsáhlé</a:t>
            </a:r>
            <a:r>
              <a:rPr lang="en-US" baseline="0" dirty="0" smtClean="0"/>
              <a:t> </a:t>
            </a:r>
            <a:r>
              <a:rPr lang="en-US" baseline="0" dirty="0" err="1" smtClean="0"/>
              <a:t>šetření</a:t>
            </a:r>
            <a:r>
              <a:rPr lang="en-US" baseline="0" dirty="0" smtClean="0"/>
              <a:t> v 50 </a:t>
            </a:r>
            <a:r>
              <a:rPr lang="en-US" baseline="0" dirty="0" err="1" smtClean="0"/>
              <a:t>domácnostech</a:t>
            </a:r>
            <a:r>
              <a:rPr lang="en-US" baseline="0" dirty="0" smtClean="0"/>
              <a:t>) </a:t>
            </a:r>
            <a:r>
              <a:rPr lang="mr-IN" baseline="0" dirty="0" smtClean="0"/>
              <a:t>–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výsledky</a:t>
            </a:r>
            <a:r>
              <a:rPr lang="en-US" baseline="0" dirty="0" smtClean="0"/>
              <a:t> </a:t>
            </a:r>
            <a:r>
              <a:rPr lang="en-US" baseline="0" dirty="0" err="1" smtClean="0"/>
              <a:t>šetření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obyvatel</a:t>
            </a:r>
            <a:r>
              <a:rPr lang="en-US" baseline="0" dirty="0" smtClean="0"/>
              <a:t> SVL </a:t>
            </a:r>
            <a:r>
              <a:rPr lang="en-US" baseline="0" dirty="0" err="1" smtClean="0"/>
              <a:t>vidiíte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slidu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výsledky</a:t>
            </a:r>
            <a:r>
              <a:rPr lang="en-US" baseline="0" dirty="0" smtClean="0"/>
              <a:t> </a:t>
            </a:r>
            <a:r>
              <a:rPr lang="en-US" baseline="0" dirty="0" err="1" smtClean="0"/>
              <a:t>šetření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mezi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členy</a:t>
            </a:r>
            <a:r>
              <a:rPr lang="en-US" baseline="0" dirty="0" smtClean="0"/>
              <a:t> LP </a:t>
            </a:r>
            <a:r>
              <a:rPr lang="en-US" baseline="0" dirty="0" err="1" smtClean="0"/>
              <a:t>byly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ještě</a:t>
            </a:r>
            <a:r>
              <a:rPr lang="en-US" baseline="0" dirty="0" smtClean="0"/>
              <a:t> o </a:t>
            </a:r>
            <a:r>
              <a:rPr lang="en-US" baseline="0" dirty="0" err="1" smtClean="0"/>
              <a:t>trochu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pozitivnější</a:t>
            </a: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Na </a:t>
            </a:r>
            <a:r>
              <a:rPr lang="en-US" baseline="0" dirty="0" err="1" smtClean="0"/>
              <a:t>základě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výsledků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dotazníkového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šetření</a:t>
            </a:r>
            <a:r>
              <a:rPr lang="en-US" baseline="0" dirty="0" smtClean="0"/>
              <a:t> a </a:t>
            </a:r>
            <a:r>
              <a:rPr lang="en-US" baseline="0" dirty="0" err="1" smtClean="0"/>
              <a:t>konkrétních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očividných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výstupů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opatření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jsme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konstatovali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prokázání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tohoto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cíleného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dopadu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Kultivace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prostředí</a:t>
            </a:r>
            <a:r>
              <a:rPr lang="en-US" baseline="0" dirty="0" smtClean="0"/>
              <a:t> SVL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13A00-FEF0-B84F-819D-F41D6DD4AD6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8972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Po </a:t>
            </a:r>
            <a:r>
              <a:rPr lang="en-US" dirty="0" err="1" smtClean="0"/>
              <a:t>konkrétním</a:t>
            </a:r>
            <a:r>
              <a:rPr lang="en-US" dirty="0" smtClean="0"/>
              <a:t> </a:t>
            </a:r>
            <a:r>
              <a:rPr lang="en-US" dirty="0" err="1" smtClean="0"/>
              <a:t>příkladu</a:t>
            </a:r>
            <a:r>
              <a:rPr lang="en-US" dirty="0" smtClean="0"/>
              <a:t> </a:t>
            </a:r>
            <a:r>
              <a:rPr lang="en-US" dirty="0" err="1" smtClean="0"/>
              <a:t>řešení</a:t>
            </a:r>
            <a:r>
              <a:rPr lang="en-US" dirty="0" smtClean="0"/>
              <a:t> </a:t>
            </a:r>
            <a:r>
              <a:rPr lang="en-US" dirty="0" err="1" smtClean="0"/>
              <a:t>evaluace</a:t>
            </a:r>
            <a:r>
              <a:rPr lang="en-US" dirty="0" smtClean="0"/>
              <a:t> </a:t>
            </a:r>
            <a:r>
              <a:rPr lang="en-US" dirty="0" err="1" smtClean="0"/>
              <a:t>bychom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rádi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shrnuli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limity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evaluace</a:t>
            </a:r>
            <a:r>
              <a:rPr lang="en-US" baseline="0" dirty="0" smtClean="0"/>
              <a:t>, a to </a:t>
            </a:r>
            <a:r>
              <a:rPr lang="en-US" baseline="0" dirty="0" err="1" smtClean="0"/>
              <a:t>nejdříve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ty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které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jsou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spojeny</a:t>
            </a:r>
            <a:r>
              <a:rPr lang="en-US" baseline="0" dirty="0" smtClean="0"/>
              <a:t> se </a:t>
            </a:r>
            <a:r>
              <a:rPr lang="en-US" baseline="0" dirty="0" err="1" smtClean="0"/>
              <a:t>specifiky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působení</a:t>
            </a:r>
            <a:r>
              <a:rPr lang="en-US" baseline="0" dirty="0" smtClean="0"/>
              <a:t> ASZ v </a:t>
            </a:r>
            <a:r>
              <a:rPr lang="en-US" baseline="0" dirty="0" err="1" smtClean="0"/>
              <a:t>lokalitách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některé</a:t>
            </a:r>
            <a:r>
              <a:rPr lang="en-US" baseline="0" dirty="0" smtClean="0"/>
              <a:t> z </a:t>
            </a:r>
            <a:r>
              <a:rPr lang="en-US" baseline="0" dirty="0" err="1" smtClean="0"/>
              <a:t>nich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jsou</a:t>
            </a:r>
            <a:r>
              <a:rPr lang="en-US" baseline="0" dirty="0" smtClean="0"/>
              <a:t> ale </a:t>
            </a:r>
            <a:r>
              <a:rPr lang="en-US" baseline="0" dirty="0" err="1" smtClean="0"/>
              <a:t>obecně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platnými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úskalími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při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vztažení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dopadové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evaluace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hodnocení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působení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sociálních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projektů</a:t>
            </a:r>
            <a:r>
              <a:rPr lang="en-US" baseline="0" dirty="0" smtClean="0"/>
              <a:t> a </a:t>
            </a:r>
            <a:r>
              <a:rPr lang="en-US" baseline="0" dirty="0" err="1" smtClean="0"/>
              <a:t>sociálních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politik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především</a:t>
            </a:r>
            <a:r>
              <a:rPr lang="en-US" baseline="0" dirty="0" smtClean="0"/>
              <a:t> v </a:t>
            </a:r>
            <a:r>
              <a:rPr lang="en-US" baseline="0" dirty="0" err="1" smtClean="0"/>
              <a:t>oblasti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sociálního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začleňování</a:t>
            </a:r>
            <a:endParaRPr lang="en-US" baseline="0" dirty="0" smtClean="0"/>
          </a:p>
          <a:p>
            <a:pPr marL="171450" indent="-171450">
              <a:buFontTx/>
              <a:buChar char="•"/>
            </a:pPr>
            <a:r>
              <a:rPr lang="en-US" baseline="0" dirty="0" err="1" smtClean="0"/>
              <a:t>Většině</a:t>
            </a:r>
            <a:r>
              <a:rPr lang="en-US" baseline="0" dirty="0" smtClean="0"/>
              <a:t> z </a:t>
            </a:r>
            <a:r>
              <a:rPr lang="en-US" baseline="0" dirty="0" err="1" smtClean="0"/>
              <a:t>nich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už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jsme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hovořili</a:t>
            </a:r>
            <a:r>
              <a:rPr lang="en-US" baseline="0" dirty="0" smtClean="0"/>
              <a:t>, proto </a:t>
            </a:r>
            <a:r>
              <a:rPr lang="en-US" baseline="0" dirty="0" err="1" smtClean="0"/>
              <a:t>jen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stručné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shrnutí</a:t>
            </a:r>
            <a:endParaRPr lang="en-US" baseline="0" dirty="0" smtClean="0"/>
          </a:p>
          <a:p>
            <a:pPr marL="171450" indent="-171450">
              <a:buFontTx/>
              <a:buChar char="•"/>
            </a:pPr>
            <a:endParaRPr lang="en-US" baseline="0" dirty="0" smtClean="0"/>
          </a:p>
          <a:p>
            <a:pPr marL="0" indent="0">
              <a:buFontTx/>
              <a:buNone/>
            </a:pPr>
            <a:r>
              <a:rPr lang="en-US" baseline="0" dirty="0" err="1" smtClean="0"/>
              <a:t>Robustní</a:t>
            </a:r>
            <a:r>
              <a:rPr lang="en-US" baseline="0" dirty="0" smtClean="0"/>
              <a:t> SPSZ </a:t>
            </a:r>
          </a:p>
          <a:p>
            <a:pPr marL="171450" indent="-171450">
              <a:buFontTx/>
              <a:buChar char="•"/>
            </a:pPr>
            <a:r>
              <a:rPr lang="en-US" dirty="0" err="1" smtClean="0"/>
              <a:t>Aktéřo</a:t>
            </a:r>
            <a:r>
              <a:rPr lang="en-US" dirty="0" smtClean="0"/>
              <a:t>- </a:t>
            </a:r>
            <a:r>
              <a:rPr lang="en-US" dirty="0" err="1" smtClean="0"/>
              <a:t>dopady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</a:t>
            </a:r>
            <a:r>
              <a:rPr lang="en-US" dirty="0" err="1" smtClean="0"/>
              <a:t>nevědí</a:t>
            </a:r>
            <a:r>
              <a:rPr lang="en-US" dirty="0" smtClean="0"/>
              <a:t>, co </a:t>
            </a:r>
            <a:r>
              <a:rPr lang="en-US" dirty="0" err="1" smtClean="0"/>
              <a:t>potřebujeme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info a data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13A00-FEF0-B84F-819D-F41D6DD4AD6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190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err="1" smtClean="0"/>
              <a:t>nyní</a:t>
            </a:r>
            <a:r>
              <a:rPr lang="en-US" dirty="0" smtClean="0"/>
              <a:t> </a:t>
            </a:r>
            <a:r>
              <a:rPr lang="en-US" dirty="0" err="1" smtClean="0"/>
              <a:t>ještě</a:t>
            </a:r>
            <a:r>
              <a:rPr lang="en-US" dirty="0" smtClean="0"/>
              <a:t> </a:t>
            </a:r>
            <a:r>
              <a:rPr lang="en-US" dirty="0" err="1" smtClean="0"/>
              <a:t>limity</a:t>
            </a:r>
            <a:r>
              <a:rPr lang="en-US" dirty="0" smtClean="0"/>
              <a:t>, s </a:t>
            </a:r>
            <a:r>
              <a:rPr lang="en-US" dirty="0" err="1" smtClean="0"/>
              <a:t>kterými</a:t>
            </a:r>
            <a:r>
              <a:rPr lang="en-US" dirty="0" smtClean="0"/>
              <a:t> se </a:t>
            </a:r>
            <a:r>
              <a:rPr lang="en-US" dirty="0" err="1" smtClean="0"/>
              <a:t>potýkáme</a:t>
            </a:r>
            <a:r>
              <a:rPr lang="en-US" dirty="0" smtClean="0"/>
              <a:t> </a:t>
            </a:r>
            <a:r>
              <a:rPr lang="en-US" dirty="0" err="1" smtClean="0"/>
              <a:t>nejen</a:t>
            </a:r>
            <a:r>
              <a:rPr lang="en-US" dirty="0" smtClean="0"/>
              <a:t> v </a:t>
            </a:r>
            <a:r>
              <a:rPr lang="en-US" dirty="0" err="1" smtClean="0"/>
              <a:t>evakuacích</a:t>
            </a:r>
            <a:r>
              <a:rPr lang="en-US" dirty="0" smtClean="0"/>
              <a:t>, ale </a:t>
            </a:r>
            <a:r>
              <a:rPr lang="en-US" dirty="0" err="1" smtClean="0"/>
              <a:t>také</a:t>
            </a:r>
            <a:r>
              <a:rPr lang="en-US" dirty="0" smtClean="0"/>
              <a:t> </a:t>
            </a:r>
            <a:r>
              <a:rPr lang="en-US" dirty="0" err="1" smtClean="0"/>
              <a:t>při</a:t>
            </a:r>
            <a:r>
              <a:rPr lang="en-US" dirty="0" smtClean="0"/>
              <a:t> </a:t>
            </a:r>
            <a:r>
              <a:rPr lang="en-US" dirty="0" err="1" smtClean="0"/>
              <a:t>jiné</a:t>
            </a:r>
            <a:r>
              <a:rPr lang="en-US" dirty="0" smtClean="0"/>
              <a:t> </a:t>
            </a:r>
            <a:r>
              <a:rPr lang="en-US" dirty="0" err="1" smtClean="0"/>
              <a:t>výzkumné</a:t>
            </a:r>
            <a:r>
              <a:rPr lang="en-US" dirty="0" smtClean="0"/>
              <a:t> </a:t>
            </a:r>
            <a:r>
              <a:rPr lang="en-US" dirty="0" err="1" smtClean="0"/>
              <a:t>činnosti</a:t>
            </a:r>
            <a:r>
              <a:rPr lang="en-US" dirty="0" smtClean="0"/>
              <a:t> </a:t>
            </a:r>
            <a:r>
              <a:rPr lang="en-US" dirty="0" err="1" smtClean="0"/>
              <a:t>týkající</a:t>
            </a:r>
            <a:r>
              <a:rPr lang="en-US" dirty="0" smtClean="0"/>
              <a:t> se </a:t>
            </a:r>
            <a:r>
              <a:rPr lang="en-US" dirty="0" err="1" smtClean="0"/>
              <a:t>oblasti</a:t>
            </a:r>
            <a:r>
              <a:rPr lang="en-US" dirty="0" smtClean="0"/>
              <a:t> </a:t>
            </a:r>
            <a:r>
              <a:rPr lang="en-US" dirty="0" err="1" smtClean="0"/>
              <a:t>sociálního</a:t>
            </a:r>
            <a:r>
              <a:rPr lang="en-US" dirty="0" smtClean="0"/>
              <a:t> </a:t>
            </a:r>
            <a:r>
              <a:rPr lang="en-US" dirty="0" err="1" smtClean="0"/>
              <a:t>začleňování</a:t>
            </a:r>
            <a:r>
              <a:rPr lang="en-US" dirty="0" smtClean="0"/>
              <a:t> </a:t>
            </a:r>
            <a:r>
              <a:rPr lang="en-US" dirty="0" err="1" smtClean="0"/>
              <a:t>či</a:t>
            </a:r>
            <a:r>
              <a:rPr lang="en-US" dirty="0" smtClean="0"/>
              <a:t> </a:t>
            </a:r>
            <a:r>
              <a:rPr lang="en-US" dirty="0" err="1" smtClean="0"/>
              <a:t>sociálních</a:t>
            </a:r>
            <a:r>
              <a:rPr lang="en-US" dirty="0" smtClean="0"/>
              <a:t> </a:t>
            </a:r>
            <a:r>
              <a:rPr lang="en-US" dirty="0" err="1" smtClean="0"/>
              <a:t>politik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Jsou</a:t>
            </a:r>
            <a:r>
              <a:rPr lang="en-US" dirty="0" smtClean="0"/>
              <a:t> to </a:t>
            </a:r>
            <a:r>
              <a:rPr lang="en-US" dirty="0" err="1" smtClean="0"/>
              <a:t>problémy</a:t>
            </a:r>
            <a:r>
              <a:rPr lang="en-US" dirty="0" smtClean="0"/>
              <a:t> 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daty</a:t>
            </a:r>
            <a:r>
              <a:rPr lang="en-US" baseline="0" dirty="0" smtClean="0"/>
              <a:t>: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13A00-FEF0-B84F-819D-F41D6DD4AD6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0821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Před</a:t>
            </a:r>
            <a:r>
              <a:rPr lang="en-US" dirty="0" smtClean="0"/>
              <a:t> </a:t>
            </a:r>
            <a:r>
              <a:rPr lang="en-US" dirty="0" err="1" smtClean="0"/>
              <a:t>úplným</a:t>
            </a:r>
            <a:r>
              <a:rPr lang="en-US" dirty="0" smtClean="0"/>
              <a:t> </a:t>
            </a:r>
            <a:r>
              <a:rPr lang="en-US" dirty="0" err="1" smtClean="0"/>
              <a:t>závěrem</a:t>
            </a:r>
            <a:r>
              <a:rPr lang="en-US" dirty="0" smtClean="0"/>
              <a:t> </a:t>
            </a:r>
            <a:r>
              <a:rPr lang="en-US" dirty="0" err="1" smtClean="0"/>
              <a:t>bychom</a:t>
            </a:r>
            <a:r>
              <a:rPr lang="en-US" dirty="0" smtClean="0"/>
              <a:t> </a:t>
            </a:r>
            <a:r>
              <a:rPr lang="en-US" dirty="0" err="1" smtClean="0"/>
              <a:t>ještě</a:t>
            </a:r>
            <a:r>
              <a:rPr lang="en-US" dirty="0" smtClean="0"/>
              <a:t> </a:t>
            </a:r>
            <a:r>
              <a:rPr lang="en-US" dirty="0" err="1" smtClean="0"/>
              <a:t>rádi</a:t>
            </a:r>
            <a:r>
              <a:rPr lang="en-US" dirty="0" smtClean="0"/>
              <a:t> </a:t>
            </a:r>
            <a:r>
              <a:rPr lang="en-US" dirty="0" err="1" smtClean="0"/>
              <a:t>ukázali</a:t>
            </a:r>
            <a:r>
              <a:rPr lang="en-US" dirty="0" smtClean="0"/>
              <a:t>, </a:t>
            </a:r>
            <a:r>
              <a:rPr lang="en-US" dirty="0" err="1" smtClean="0"/>
              <a:t>jak</a:t>
            </a:r>
            <a:r>
              <a:rPr lang="en-US" dirty="0" smtClean="0"/>
              <a:t> se s </a:t>
            </a:r>
            <a:r>
              <a:rPr lang="en-US" dirty="0" err="1" smtClean="0"/>
              <a:t>limity</a:t>
            </a:r>
            <a:r>
              <a:rPr lang="en-US" dirty="0" smtClean="0"/>
              <a:t> v </a:t>
            </a:r>
            <a:r>
              <a:rPr lang="en-US" dirty="0" err="1" smtClean="0"/>
              <a:t>podobě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nedostatku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relevanstních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vyrovnáváme</a:t>
            </a:r>
            <a:r>
              <a:rPr lang="en-US" baseline="0" dirty="0" smtClean="0"/>
              <a:t> v </a:t>
            </a:r>
            <a:r>
              <a:rPr lang="en-US" baseline="0" dirty="0" err="1" smtClean="0"/>
              <a:t>našich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evaluacích</a:t>
            </a:r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err="1" smtClean="0"/>
              <a:t>Zde</a:t>
            </a:r>
            <a:r>
              <a:rPr lang="en-US" baseline="0" dirty="0" smtClean="0"/>
              <a:t> je </a:t>
            </a:r>
            <a:r>
              <a:rPr lang="en-US" baseline="0" dirty="0" err="1" smtClean="0"/>
              <a:t>příklad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vývoje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počtu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příjemců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dávky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Příspěvek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živobytí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kde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máme</a:t>
            </a:r>
            <a:r>
              <a:rPr lang="en-US" baseline="0" dirty="0" smtClean="0"/>
              <a:t> k </a:t>
            </a:r>
            <a:r>
              <a:rPr lang="en-US" baseline="0" dirty="0" err="1" smtClean="0"/>
              <a:t>dispozici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jednak</a:t>
            </a:r>
            <a:r>
              <a:rPr lang="en-US" baseline="0" dirty="0" smtClean="0"/>
              <a:t> data </a:t>
            </a:r>
            <a:r>
              <a:rPr lang="en-US" baseline="0" dirty="0" err="1" smtClean="0"/>
              <a:t>za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zkoumanou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obec</a:t>
            </a:r>
            <a:r>
              <a:rPr lang="en-US" baseline="0" dirty="0" smtClean="0"/>
              <a:t> v </a:t>
            </a:r>
            <a:r>
              <a:rPr lang="en-US" baseline="0" dirty="0" err="1" smtClean="0"/>
              <a:t>časové</a:t>
            </a:r>
            <a:r>
              <a:rPr lang="en-US" baseline="0" dirty="0" smtClean="0"/>
              <a:t> </a:t>
            </a:r>
            <a:r>
              <a:rPr lang="en-US" baseline="0" dirty="0" err="1" smtClean="0"/>
              <a:t>řadě</a:t>
            </a:r>
            <a:r>
              <a:rPr lang="en-US" baseline="0" dirty="0" smtClean="0"/>
              <a:t>, a </a:t>
            </a:r>
            <a:r>
              <a:rPr lang="en-US" baseline="0" dirty="0" err="1" smtClean="0"/>
              <a:t>dále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časovou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řadu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celorepublikovou</a:t>
            </a:r>
            <a:endParaRPr lang="en-US" baseline="0" dirty="0" smtClean="0"/>
          </a:p>
          <a:p>
            <a:r>
              <a:rPr lang="en-US" baseline="0" dirty="0" smtClean="0"/>
              <a:t>- </a:t>
            </a:r>
            <a:r>
              <a:rPr lang="en-US" baseline="0" dirty="0" err="1" smtClean="0"/>
              <a:t>Srovnáním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obou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vývojových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trendů</a:t>
            </a:r>
            <a:r>
              <a:rPr lang="en-US" baseline="0" dirty="0" smtClean="0"/>
              <a:t> se </a:t>
            </a:r>
            <a:r>
              <a:rPr lang="en-US" baseline="0" dirty="0" err="1" smtClean="0"/>
              <a:t>dostáváme</a:t>
            </a:r>
            <a:r>
              <a:rPr lang="en-US" baseline="0" dirty="0" smtClean="0"/>
              <a:t> k </a:t>
            </a:r>
            <a:r>
              <a:rPr lang="en-US" baseline="0" dirty="0" err="1" smtClean="0"/>
              <a:t>odlišení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místního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specifického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vývoje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který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lze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interpretovat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při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důkladném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poznání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místního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kontextu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jako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výsledek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realizace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opatření</a:t>
            </a:r>
            <a:r>
              <a:rPr lang="en-US" baseline="0" dirty="0" smtClean="0"/>
              <a:t> SPSZ a </a:t>
            </a:r>
            <a:r>
              <a:rPr lang="en-US" baseline="0" dirty="0" err="1" smtClean="0"/>
              <a:t>aktivity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místních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aktérů</a:t>
            </a:r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err="1" smtClean="0"/>
              <a:t>Schéma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níže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znázorňuje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odlišení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intervenujících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faktorů</a:t>
            </a:r>
            <a:r>
              <a:rPr lang="en-US" baseline="0" dirty="0" smtClean="0"/>
              <a:t> od </a:t>
            </a:r>
            <a:r>
              <a:rPr lang="en-US" baseline="0" dirty="0" err="1" smtClean="0"/>
              <a:t>vlivu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integračních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aktivit</a:t>
            </a:r>
            <a:r>
              <a:rPr lang="en-US" baseline="0" dirty="0" smtClean="0"/>
              <a:t> v </a:t>
            </a:r>
            <a:r>
              <a:rPr lang="en-US" baseline="0" dirty="0" err="1" smtClean="0"/>
              <a:t>obci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13A00-FEF0-B84F-819D-F41D6DD4AD6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3828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Závěrem</a:t>
            </a:r>
            <a:r>
              <a:rPr lang="en-US" dirty="0" smtClean="0"/>
              <a:t> </a:t>
            </a:r>
            <a:r>
              <a:rPr lang="en-US" dirty="0" err="1" smtClean="0"/>
              <a:t>bychom</a:t>
            </a:r>
            <a:r>
              <a:rPr lang="en-US" dirty="0" smtClean="0"/>
              <a:t> </a:t>
            </a:r>
            <a:r>
              <a:rPr lang="en-US" dirty="0" err="1" smtClean="0"/>
              <a:t>chtěli</a:t>
            </a:r>
            <a:r>
              <a:rPr lang="en-US" dirty="0" smtClean="0"/>
              <a:t> </a:t>
            </a:r>
            <a:r>
              <a:rPr lang="en-US" dirty="0" err="1" smtClean="0"/>
              <a:t>shrnout</a:t>
            </a:r>
            <a:r>
              <a:rPr lang="en-US" dirty="0" smtClean="0"/>
              <a:t> </a:t>
            </a:r>
            <a:r>
              <a:rPr lang="en-US" dirty="0" err="1" smtClean="0"/>
              <a:t>přínosy</a:t>
            </a:r>
            <a:r>
              <a:rPr lang="en-US" dirty="0" smtClean="0"/>
              <a:t> </a:t>
            </a:r>
            <a:r>
              <a:rPr lang="en-US" dirty="0" err="1" smtClean="0"/>
              <a:t>dopadové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evaluace</a:t>
            </a:r>
            <a:r>
              <a:rPr lang="en-US" baseline="0" dirty="0" smtClean="0"/>
              <a:t> a </a:t>
            </a:r>
            <a:r>
              <a:rPr lang="en-US" baseline="0" dirty="0" err="1" smtClean="0"/>
              <a:t>upozornit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potřebné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změny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které</a:t>
            </a:r>
            <a:r>
              <a:rPr lang="en-US" baseline="0" dirty="0" smtClean="0"/>
              <a:t> by </a:t>
            </a:r>
            <a:r>
              <a:rPr lang="en-US" baseline="0" dirty="0" err="1" smtClean="0"/>
              <a:t>umožnili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její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plošnější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rozvoj</a:t>
            </a:r>
            <a:r>
              <a:rPr lang="en-US" baseline="0" dirty="0" smtClean="0"/>
              <a:t> a </a:t>
            </a:r>
            <a:r>
              <a:rPr lang="en-US" baseline="0" dirty="0" err="1" smtClean="0"/>
              <a:t>využití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především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při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tvorbě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sociálních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politik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13A00-FEF0-B84F-819D-F41D6DD4AD6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768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-</a:t>
            </a:r>
            <a:r>
              <a:rPr lang="en-US" baseline="0" dirty="0" smtClean="0"/>
              <a:t> SPSZ </a:t>
            </a:r>
            <a:r>
              <a:rPr lang="en-US" baseline="0" dirty="0" err="1" smtClean="0"/>
              <a:t>vychází</a:t>
            </a:r>
            <a:r>
              <a:rPr lang="en-US" baseline="0" dirty="0" smtClean="0"/>
              <a:t> z </a:t>
            </a:r>
            <a:r>
              <a:rPr lang="en-US" baseline="0" dirty="0" err="1" smtClean="0"/>
              <a:t>analýzy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stavu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následuje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strategické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plánování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vzniká</a:t>
            </a:r>
            <a:r>
              <a:rPr lang="en-US" baseline="0" dirty="0" smtClean="0"/>
              <a:t> SPSZ, </a:t>
            </a:r>
            <a:r>
              <a:rPr lang="en-US" baseline="0" dirty="0" err="1" smtClean="0"/>
              <a:t>cíle</a:t>
            </a:r>
            <a:r>
              <a:rPr lang="en-US" baseline="0" dirty="0" smtClean="0"/>
              <a:t> SPSZ </a:t>
            </a:r>
            <a:r>
              <a:rPr lang="en-US" baseline="0" dirty="0" err="1" smtClean="0"/>
              <a:t>jsou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naplňovány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jednotlivými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opatřeními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která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mají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své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garanty</a:t>
            </a:r>
            <a:r>
              <a:rPr lang="en-US" baseline="0" dirty="0" smtClean="0"/>
              <a:t> (</a:t>
            </a:r>
            <a:r>
              <a:rPr lang="en-US" baseline="0" dirty="0" err="1" smtClean="0"/>
              <a:t>místní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aktéry</a:t>
            </a:r>
            <a:r>
              <a:rPr lang="en-US" baseline="0" dirty="0" smtClean="0"/>
              <a:t>), </a:t>
            </a:r>
            <a:r>
              <a:rPr lang="en-US" baseline="0" dirty="0" err="1" smtClean="0"/>
              <a:t>závěrem</a:t>
            </a:r>
            <a:r>
              <a:rPr lang="en-US" baseline="0" dirty="0" smtClean="0"/>
              <a:t> by se </a:t>
            </a:r>
            <a:r>
              <a:rPr lang="en-US" baseline="0" dirty="0" err="1" smtClean="0"/>
              <a:t>měla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opatření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vyhodnotit</a:t>
            </a:r>
            <a:r>
              <a:rPr lang="en-US" baseline="0" dirty="0" smtClean="0"/>
              <a:t>, a to </a:t>
            </a:r>
            <a:r>
              <a:rPr lang="en-US" baseline="0" dirty="0" err="1" smtClean="0"/>
              <a:t>optikou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dopadu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stav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sociálního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vyloučení</a:t>
            </a:r>
            <a:r>
              <a:rPr lang="en-US" baseline="0" dirty="0" smtClean="0"/>
              <a:t> v </a:t>
            </a:r>
            <a:r>
              <a:rPr lang="en-US" baseline="0" dirty="0" err="1" smtClean="0"/>
              <a:t>obci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13A00-FEF0-B84F-819D-F41D6DD4AD6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0498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Nutnost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evaluace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má</a:t>
            </a:r>
            <a:r>
              <a:rPr lang="en-US" baseline="0" dirty="0" smtClean="0"/>
              <a:t> 2 </a:t>
            </a:r>
            <a:r>
              <a:rPr lang="en-US" baseline="0" dirty="0" err="1" smtClean="0"/>
              <a:t>příčiny</a:t>
            </a:r>
            <a:r>
              <a:rPr lang="en-US" baseline="0" dirty="0" smtClean="0"/>
              <a:t> </a:t>
            </a:r>
            <a:r>
              <a:rPr lang="mr-IN" baseline="0" dirty="0" smtClean="0"/>
              <a:t>–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povinnost</a:t>
            </a:r>
            <a:r>
              <a:rPr lang="en-US" baseline="0" dirty="0" smtClean="0"/>
              <a:t> v </a:t>
            </a:r>
            <a:r>
              <a:rPr lang="en-US" baseline="0" dirty="0" err="1" smtClean="0"/>
              <a:t>rámci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projektových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pravidel</a:t>
            </a:r>
            <a:r>
              <a:rPr lang="en-US" baseline="0" dirty="0" smtClean="0"/>
              <a:t> OP Z</a:t>
            </a:r>
          </a:p>
          <a:p>
            <a:r>
              <a:rPr lang="en-US" baseline="0" dirty="0" smtClean="0"/>
              <a:t>                                                  - </a:t>
            </a:r>
            <a:r>
              <a:rPr lang="en-US" baseline="0" dirty="0" err="1" smtClean="0"/>
              <a:t>potřeba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zjistit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výsledky</a:t>
            </a:r>
            <a:r>
              <a:rPr lang="en-US" baseline="0" dirty="0" smtClean="0"/>
              <a:t> </a:t>
            </a:r>
            <a:r>
              <a:rPr lang="en-US" baseline="0" dirty="0" err="1" smtClean="0"/>
              <a:t>činnosti</a:t>
            </a:r>
            <a:r>
              <a:rPr lang="en-US" baseline="0" dirty="0" smtClean="0"/>
              <a:t> ASZ v </a:t>
            </a:r>
            <a:r>
              <a:rPr lang="en-US" baseline="0" dirty="0" err="1" smtClean="0"/>
              <a:t>obcích</a:t>
            </a:r>
            <a:r>
              <a:rPr lang="en-US" baseline="0" dirty="0" smtClean="0"/>
              <a:t> </a:t>
            </a:r>
            <a:r>
              <a:rPr lang="mr-IN" baseline="0" dirty="0" smtClean="0"/>
              <a:t>–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nejvhodnější</a:t>
            </a:r>
            <a:r>
              <a:rPr lang="en-US" baseline="0" dirty="0" smtClean="0"/>
              <a:t> proto </a:t>
            </a:r>
            <a:r>
              <a:rPr lang="en-US" baseline="0" dirty="0" err="1" smtClean="0"/>
              <a:t>dopadová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evaluace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13A00-FEF0-B84F-819D-F41D6DD4AD6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8164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Činnost</a:t>
            </a:r>
            <a:r>
              <a:rPr lang="en-US" dirty="0" smtClean="0"/>
              <a:t> ASZ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nejen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dolů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směrem</a:t>
            </a:r>
            <a:r>
              <a:rPr lang="en-US" baseline="0" dirty="0" smtClean="0"/>
              <a:t> k </a:t>
            </a:r>
            <a:r>
              <a:rPr lang="en-US" baseline="0" dirty="0" err="1" smtClean="0"/>
              <a:t>územím</a:t>
            </a:r>
            <a:r>
              <a:rPr lang="en-US" baseline="0" dirty="0" smtClean="0"/>
              <a:t> a </a:t>
            </a:r>
            <a:r>
              <a:rPr lang="en-US" baseline="0" dirty="0" err="1" smtClean="0"/>
              <a:t>obcím</a:t>
            </a:r>
            <a:r>
              <a:rPr lang="en-US" baseline="0" dirty="0" smtClean="0"/>
              <a:t>, ale </a:t>
            </a:r>
            <a:r>
              <a:rPr lang="en-US" baseline="0" dirty="0" err="1" smtClean="0"/>
              <a:t>také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nahoru</a:t>
            </a:r>
            <a:r>
              <a:rPr lang="en-US" baseline="0" dirty="0" smtClean="0"/>
              <a:t> k </a:t>
            </a:r>
            <a:r>
              <a:rPr lang="en-US" baseline="0" dirty="0" err="1" smtClean="0"/>
              <a:t>relevantním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rezortům</a:t>
            </a:r>
            <a:r>
              <a:rPr lang="en-US" baseline="0" dirty="0" smtClean="0"/>
              <a:t> a </a:t>
            </a:r>
            <a:r>
              <a:rPr lang="en-US" baseline="0" dirty="0" err="1" smtClean="0"/>
              <a:t>tvůrcům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odborného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diskursu</a:t>
            </a:r>
            <a:r>
              <a:rPr lang="en-US" baseline="0" dirty="0" smtClean="0"/>
              <a:t> a </a:t>
            </a:r>
            <a:r>
              <a:rPr lang="en-US" baseline="0" dirty="0" err="1" smtClean="0"/>
              <a:t>sociální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politiky</a:t>
            </a:r>
            <a:r>
              <a:rPr lang="en-US" baseline="0" dirty="0" smtClean="0"/>
              <a:t> </a:t>
            </a:r>
            <a:r>
              <a:rPr lang="mr-IN" baseline="0" dirty="0" smtClean="0"/>
              <a:t>–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unikátní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postavení</a:t>
            </a:r>
            <a:r>
              <a:rPr lang="en-US" baseline="0" dirty="0" smtClean="0"/>
              <a:t> ASZ = </a:t>
            </a:r>
            <a:r>
              <a:rPr lang="en-US" baseline="0" dirty="0" err="1" smtClean="0"/>
              <a:t>propojení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obou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rovin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13A00-FEF0-B84F-819D-F41D6DD4AD6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328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dirty="0" smtClean="0"/>
              <a:t>1.)</a:t>
            </a:r>
            <a:r>
              <a:rPr lang="en-US" baseline="0" dirty="0" smtClean="0"/>
              <a:t> </a:t>
            </a:r>
            <a:r>
              <a:rPr lang="en-US" dirty="0" err="1" smtClean="0"/>
              <a:t>Základní</a:t>
            </a:r>
            <a:r>
              <a:rPr lang="en-US" dirty="0" smtClean="0"/>
              <a:t> </a:t>
            </a:r>
            <a:r>
              <a:rPr lang="en-US" dirty="0" err="1" smtClean="0"/>
              <a:t>metodologický</a:t>
            </a:r>
            <a:r>
              <a:rPr lang="en-US" dirty="0" smtClean="0"/>
              <a:t>, ale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logický</a:t>
            </a:r>
            <a:r>
              <a:rPr lang="en-US" dirty="0" smtClean="0"/>
              <a:t> </a:t>
            </a:r>
            <a:r>
              <a:rPr lang="en-US" dirty="0" err="1" smtClean="0"/>
              <a:t>problém</a:t>
            </a:r>
            <a:r>
              <a:rPr lang="en-US" dirty="0" smtClean="0"/>
              <a:t>, s </a:t>
            </a:r>
            <a:r>
              <a:rPr lang="en-US" dirty="0" err="1" smtClean="0"/>
              <a:t>kterým</a:t>
            </a:r>
            <a:r>
              <a:rPr lang="en-US" dirty="0" smtClean="0"/>
              <a:t> </a:t>
            </a:r>
            <a:r>
              <a:rPr lang="en-US" dirty="0" err="1" smtClean="0"/>
              <a:t>bylo</a:t>
            </a:r>
            <a:r>
              <a:rPr lang="en-US" dirty="0" smtClean="0"/>
              <a:t> </a:t>
            </a:r>
            <a:r>
              <a:rPr lang="en-US" dirty="0" err="1" smtClean="0"/>
              <a:t>nutné</a:t>
            </a:r>
            <a:r>
              <a:rPr lang="en-US" dirty="0" smtClean="0"/>
              <a:t> se </a:t>
            </a:r>
            <a:r>
              <a:rPr lang="en-US" dirty="0" err="1" smtClean="0"/>
              <a:t>vyrovnat</a:t>
            </a:r>
            <a:r>
              <a:rPr lang="en-US" dirty="0" smtClean="0"/>
              <a:t> </a:t>
            </a:r>
            <a:r>
              <a:rPr lang="en-US" dirty="0" err="1" smtClean="0"/>
              <a:t>při</a:t>
            </a:r>
            <a:r>
              <a:rPr lang="en-US" dirty="0" smtClean="0"/>
              <a:t> </a:t>
            </a:r>
            <a:r>
              <a:rPr lang="en-US" dirty="0" err="1" smtClean="0"/>
              <a:t>volbě</a:t>
            </a:r>
            <a:r>
              <a:rPr lang="en-US" dirty="0" smtClean="0"/>
              <a:t> </a:t>
            </a:r>
            <a:r>
              <a:rPr lang="en-US" dirty="0" err="1" smtClean="0"/>
              <a:t>dopadové</a:t>
            </a:r>
            <a:r>
              <a:rPr lang="en-US" dirty="0" smtClean="0"/>
              <a:t> </a:t>
            </a:r>
            <a:r>
              <a:rPr lang="en-US" dirty="0" err="1" smtClean="0"/>
              <a:t>evaluace</a:t>
            </a:r>
            <a:r>
              <a:rPr lang="en-US" dirty="0" smtClean="0"/>
              <a:t> a </a:t>
            </a:r>
            <a:r>
              <a:rPr lang="en-US" dirty="0" err="1" smtClean="0"/>
              <a:t>potřebě</a:t>
            </a:r>
            <a:r>
              <a:rPr lang="en-US" dirty="0" smtClean="0"/>
              <a:t> </a:t>
            </a:r>
            <a:r>
              <a:rPr lang="en-US" dirty="0" err="1" smtClean="0"/>
              <a:t>zjištění</a:t>
            </a:r>
            <a:r>
              <a:rPr lang="en-US" dirty="0" smtClean="0"/>
              <a:t> </a:t>
            </a:r>
            <a:r>
              <a:rPr lang="en-US" dirty="0" err="1" smtClean="0"/>
              <a:t>výsledků</a:t>
            </a:r>
            <a:r>
              <a:rPr lang="en-US" dirty="0" smtClean="0"/>
              <a:t> </a:t>
            </a:r>
            <a:r>
              <a:rPr lang="en-US" dirty="0" err="1" smtClean="0"/>
              <a:t>fungování</a:t>
            </a:r>
            <a:r>
              <a:rPr lang="en-US" dirty="0" smtClean="0"/>
              <a:t> ASZ  v </a:t>
            </a:r>
            <a:r>
              <a:rPr lang="en-US" dirty="0" err="1" smtClean="0"/>
              <a:t>obcích</a:t>
            </a:r>
            <a:endParaRPr lang="en-US" dirty="0" smtClean="0"/>
          </a:p>
          <a:p>
            <a:pPr marL="171450" indent="-171450">
              <a:buFontTx/>
              <a:buChar char="-"/>
            </a:pPr>
            <a:r>
              <a:rPr lang="en-US" dirty="0" err="1" smtClean="0"/>
              <a:t>Obyvatelé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sociálně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vyloučených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lokalitjsou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až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sekundární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cílovou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skupinou</a:t>
            </a:r>
            <a:endParaRPr lang="en-US" dirty="0" smtClean="0"/>
          </a:p>
          <a:p>
            <a:pPr marL="171450" indent="-171450">
              <a:buFontTx/>
              <a:buChar char="-"/>
            </a:pPr>
            <a:r>
              <a:rPr lang="en-US" dirty="0" smtClean="0"/>
              <a:t>ASZ </a:t>
            </a:r>
            <a:r>
              <a:rPr lang="en-US" dirty="0" err="1" smtClean="0"/>
              <a:t>nemá</a:t>
            </a:r>
            <a:r>
              <a:rPr lang="en-US" dirty="0" smtClean="0"/>
              <a:t> </a:t>
            </a:r>
            <a:r>
              <a:rPr lang="en-US" dirty="0" err="1" smtClean="0"/>
              <a:t>přímý</a:t>
            </a:r>
            <a:r>
              <a:rPr lang="en-US" dirty="0" smtClean="0"/>
              <a:t> </a:t>
            </a:r>
            <a:r>
              <a:rPr lang="en-US" dirty="0" err="1" smtClean="0"/>
              <a:t>vliv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obsah</a:t>
            </a:r>
            <a:r>
              <a:rPr lang="en-US" dirty="0" smtClean="0"/>
              <a:t> SPSZ (</a:t>
            </a:r>
            <a:r>
              <a:rPr lang="en-US" dirty="0" err="1" smtClean="0"/>
              <a:t>facilituje</a:t>
            </a:r>
            <a:r>
              <a:rPr lang="en-US" dirty="0" smtClean="0"/>
              <a:t>,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odborně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argumentuje</a:t>
            </a:r>
            <a:r>
              <a:rPr lang="en-US" baseline="0" dirty="0" smtClean="0"/>
              <a:t>, ale </a:t>
            </a:r>
            <a:r>
              <a:rPr lang="en-US" baseline="0" dirty="0" err="1" smtClean="0"/>
              <a:t>vždy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výsledek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vůle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možností</a:t>
            </a:r>
            <a:r>
              <a:rPr lang="en-US" baseline="0" dirty="0" smtClean="0"/>
              <a:t> a </a:t>
            </a:r>
            <a:r>
              <a:rPr lang="en-US" baseline="0" dirty="0" err="1" smtClean="0"/>
              <a:t>kapacit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místních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aktérů</a:t>
            </a:r>
            <a:r>
              <a:rPr lang="en-US" baseline="0" dirty="0" smtClean="0"/>
              <a:t>)</a:t>
            </a:r>
          </a:p>
          <a:p>
            <a:pPr marL="171450" indent="-171450">
              <a:buFontTx/>
              <a:buChar char="-"/>
            </a:pPr>
            <a:r>
              <a:rPr lang="en-US" baseline="0" dirty="0" err="1" smtClean="0"/>
              <a:t>Stejně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tak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nemá</a:t>
            </a:r>
            <a:r>
              <a:rPr lang="en-US" baseline="0" dirty="0" smtClean="0"/>
              <a:t> ASZ </a:t>
            </a:r>
            <a:r>
              <a:rPr lang="en-US" baseline="0" dirty="0" err="1" smtClean="0"/>
              <a:t>faktický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vliv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realizaci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opatření</a:t>
            </a:r>
            <a:r>
              <a:rPr lang="en-US" baseline="0" dirty="0" smtClean="0"/>
              <a:t> </a:t>
            </a:r>
          </a:p>
          <a:p>
            <a:pPr marL="0" indent="0">
              <a:buFontTx/>
              <a:buNone/>
            </a:pPr>
            <a:r>
              <a:rPr lang="en-US" dirty="0" smtClean="0"/>
              <a:t>2.) </a:t>
            </a:r>
            <a:r>
              <a:rPr lang="en-US" dirty="0" err="1" smtClean="0"/>
              <a:t>problém</a:t>
            </a:r>
            <a:r>
              <a:rPr lang="en-US" dirty="0" smtClean="0"/>
              <a:t> </a:t>
            </a:r>
            <a:r>
              <a:rPr lang="en-US" dirty="0" err="1" smtClean="0"/>
              <a:t>zjištění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dopadu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když</a:t>
            </a:r>
            <a:r>
              <a:rPr lang="en-US" baseline="0" dirty="0" smtClean="0"/>
              <a:t> ASZ </a:t>
            </a:r>
            <a:r>
              <a:rPr lang="en-US" baseline="0" dirty="0" err="1" smtClean="0"/>
              <a:t>není</a:t>
            </a:r>
            <a:r>
              <a:rPr lang="en-US" baseline="0" dirty="0" smtClean="0"/>
              <a:t> v </a:t>
            </a:r>
            <a:r>
              <a:rPr lang="en-US" baseline="0" dirty="0" err="1" smtClean="0"/>
              <a:t>přímém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kontaktu</a:t>
            </a:r>
            <a:r>
              <a:rPr lang="en-US" baseline="0" dirty="0" smtClean="0"/>
              <a:t> se </a:t>
            </a:r>
            <a:r>
              <a:rPr lang="en-US" baseline="0" dirty="0" err="1" smtClean="0"/>
              <a:t>sekundární</a:t>
            </a:r>
            <a:r>
              <a:rPr lang="en-US" baseline="0" dirty="0" smtClean="0"/>
              <a:t> CS </a:t>
            </a:r>
            <a:r>
              <a:rPr lang="mr-IN" baseline="0" dirty="0" smtClean="0"/>
              <a:t>–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překonání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viz</a:t>
            </a:r>
            <a:r>
              <a:rPr lang="en-US" baseline="0" dirty="0" smtClean="0"/>
              <a:t> 3 body </a:t>
            </a:r>
            <a:r>
              <a:rPr lang="en-US" baseline="0" dirty="0" err="1" smtClean="0"/>
              <a:t>slidu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13A00-FEF0-B84F-819D-F41D6DD4AD6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1086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Přejdeme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konkrétnímu</a:t>
            </a:r>
            <a:r>
              <a:rPr lang="en-US" dirty="0" smtClean="0"/>
              <a:t> </a:t>
            </a:r>
            <a:r>
              <a:rPr lang="en-US" dirty="0" err="1" smtClean="0"/>
              <a:t>výzkumnému</a:t>
            </a:r>
            <a:r>
              <a:rPr lang="en-US" dirty="0" smtClean="0"/>
              <a:t> </a:t>
            </a:r>
            <a:r>
              <a:rPr lang="en-US" dirty="0" err="1" smtClean="0"/>
              <a:t>řešení</a:t>
            </a:r>
            <a:r>
              <a:rPr lang="en-US" dirty="0" smtClean="0"/>
              <a:t> </a:t>
            </a:r>
            <a:r>
              <a:rPr lang="en-US" dirty="0" err="1" smtClean="0"/>
              <a:t>problému</a:t>
            </a:r>
            <a:r>
              <a:rPr lang="en-US" dirty="0" smtClean="0"/>
              <a:t> </a:t>
            </a:r>
            <a:r>
              <a:rPr lang="en-US" dirty="0" err="1" smtClean="0"/>
              <a:t>zjišťování</a:t>
            </a:r>
            <a:r>
              <a:rPr lang="en-US" dirty="0" smtClean="0"/>
              <a:t> </a:t>
            </a:r>
            <a:r>
              <a:rPr lang="en-US" dirty="0" err="1" smtClean="0"/>
              <a:t>dopadu</a:t>
            </a:r>
            <a:r>
              <a:rPr lang="en-US" dirty="0" smtClean="0"/>
              <a:t> (</a:t>
            </a:r>
            <a:r>
              <a:rPr lang="en-US" dirty="0" err="1" smtClean="0"/>
              <a:t>nebo</a:t>
            </a:r>
            <a:r>
              <a:rPr lang="en-US" dirty="0" smtClean="0"/>
              <a:t> </a:t>
            </a:r>
            <a:r>
              <a:rPr lang="en-US" dirty="0" err="1" smtClean="0"/>
              <a:t>aspoň</a:t>
            </a:r>
            <a:r>
              <a:rPr lang="en-US" dirty="0" smtClean="0"/>
              <a:t> </a:t>
            </a:r>
            <a:r>
              <a:rPr lang="en-US" dirty="0" err="1" smtClean="0"/>
              <a:t>výsledku</a:t>
            </a:r>
            <a:r>
              <a:rPr lang="en-US" dirty="0" smtClean="0"/>
              <a:t>) </a:t>
            </a:r>
            <a:r>
              <a:rPr lang="en-US" dirty="0" err="1" smtClean="0"/>
              <a:t>činnosti</a:t>
            </a:r>
            <a:r>
              <a:rPr lang="en-US" dirty="0" smtClean="0"/>
              <a:t> ASZ v </a:t>
            </a:r>
            <a:r>
              <a:rPr lang="en-US" dirty="0" err="1" smtClean="0"/>
              <a:t>obcích</a:t>
            </a:r>
            <a:r>
              <a:rPr lang="en-US" dirty="0" smtClean="0"/>
              <a:t>:</a:t>
            </a:r>
          </a:p>
          <a:p>
            <a:pPr marL="171450" indent="-171450">
              <a:buFontTx/>
              <a:buChar char="-"/>
            </a:pPr>
            <a:r>
              <a:rPr lang="en-US" dirty="0" err="1" smtClean="0"/>
              <a:t>Vycházíme</a:t>
            </a:r>
            <a:r>
              <a:rPr lang="en-US" baseline="0" dirty="0" smtClean="0"/>
              <a:t> z SPSZ, </a:t>
            </a:r>
            <a:r>
              <a:rPr lang="en-US" baseline="0" dirty="0" err="1" smtClean="0"/>
              <a:t>jeho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cílů</a:t>
            </a:r>
            <a:r>
              <a:rPr lang="en-US" baseline="0" dirty="0" smtClean="0"/>
              <a:t> - </a:t>
            </a:r>
            <a:r>
              <a:rPr lang="en-US" baseline="0" dirty="0" err="1" smtClean="0"/>
              <a:t>které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jsou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naplňovány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různými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opatřeními</a:t>
            </a:r>
            <a:r>
              <a:rPr lang="en-US" baseline="0" dirty="0" smtClean="0"/>
              <a:t> </a:t>
            </a:r>
            <a:r>
              <a:rPr lang="mr-IN" baseline="0" dirty="0" smtClean="0"/>
              <a:t>–</a:t>
            </a:r>
            <a:r>
              <a:rPr lang="en-US" baseline="0" dirty="0" smtClean="0"/>
              <a:t> a </a:t>
            </a:r>
            <a:r>
              <a:rPr lang="en-US" baseline="0" dirty="0" err="1" smtClean="0"/>
              <a:t>formulujeme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očekávané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dopady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dosažení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strategických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cílů</a:t>
            </a: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err="1" smtClean="0"/>
              <a:t>Používáme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následující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výzkumné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metody</a:t>
            </a:r>
            <a:endParaRPr lang="en-US" baseline="0" dirty="0" smtClean="0"/>
          </a:p>
          <a:p>
            <a:pPr marL="0" indent="0">
              <a:buFontTx/>
              <a:buNone/>
            </a:pPr>
            <a:r>
              <a:rPr lang="en-US" baseline="0" dirty="0" smtClean="0"/>
              <a:t>Desk research + </a:t>
            </a:r>
            <a:r>
              <a:rPr lang="en-US" baseline="0" dirty="0" err="1" smtClean="0"/>
              <a:t>sekundární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analýza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dokumentů</a:t>
            </a:r>
            <a:endParaRPr lang="en-US" baseline="0" dirty="0" smtClean="0"/>
          </a:p>
          <a:p>
            <a:pPr marL="0" indent="0">
              <a:buFontTx/>
              <a:buNone/>
            </a:pPr>
            <a:r>
              <a:rPr lang="en-US" baseline="0" dirty="0" err="1" smtClean="0"/>
              <a:t>Dotazníkové</a:t>
            </a:r>
            <a:r>
              <a:rPr lang="en-US" baseline="0" dirty="0" smtClean="0"/>
              <a:t> </a:t>
            </a:r>
            <a:r>
              <a:rPr lang="en-US" baseline="0" dirty="0" err="1" smtClean="0"/>
              <a:t>šetření</a:t>
            </a:r>
            <a:r>
              <a:rPr lang="en-US" baseline="0" dirty="0" smtClean="0"/>
              <a:t> </a:t>
            </a:r>
            <a:r>
              <a:rPr lang="mr-IN" baseline="0" dirty="0" smtClean="0"/>
              <a:t>–</a:t>
            </a:r>
            <a:r>
              <a:rPr lang="en-US" baseline="0" dirty="0" smtClean="0"/>
              <a:t> v </a:t>
            </a:r>
            <a:r>
              <a:rPr lang="en-US" baseline="0" dirty="0" err="1" smtClean="0"/>
              <a:t>ojedinělých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případech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máme</a:t>
            </a:r>
            <a:r>
              <a:rPr lang="en-US" baseline="0" dirty="0" smtClean="0"/>
              <a:t> k </a:t>
            </a:r>
            <a:r>
              <a:rPr lang="en-US" baseline="0" dirty="0" err="1" smtClean="0"/>
              <a:t>dispozici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šetření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mezi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sociálně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vyloučenou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populací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které</a:t>
            </a:r>
            <a:r>
              <a:rPr lang="en-US" baseline="0" dirty="0" smtClean="0"/>
              <a:t> by </a:t>
            </a:r>
            <a:r>
              <a:rPr lang="en-US" baseline="0" dirty="0" err="1" smtClean="0"/>
              <a:t>bylo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vhodné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vždy</a:t>
            </a:r>
            <a:r>
              <a:rPr lang="en-US" baseline="0" dirty="0" smtClean="0"/>
              <a:t>, ale z </a:t>
            </a:r>
            <a:r>
              <a:rPr lang="en-US" baseline="0" dirty="0" err="1" smtClean="0"/>
              <a:t>kapacitních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důvodů</a:t>
            </a:r>
            <a:r>
              <a:rPr lang="en-US" baseline="0" dirty="0" smtClean="0"/>
              <a:t> a </a:t>
            </a:r>
            <a:r>
              <a:rPr lang="en-US" baseline="0" dirty="0" err="1" smtClean="0"/>
              <a:t>také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kvůli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specifikům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této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cílové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skupiny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není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možné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všude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13A00-FEF0-B84F-819D-F41D6DD4AD6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527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Na </a:t>
            </a:r>
            <a:r>
              <a:rPr lang="en-US" dirty="0" err="1" smtClean="0"/>
              <a:t>příkladu</a:t>
            </a:r>
            <a:r>
              <a:rPr lang="en-US" dirty="0" smtClean="0"/>
              <a:t> </a:t>
            </a:r>
            <a:r>
              <a:rPr lang="en-US" dirty="0" err="1" smtClean="0"/>
              <a:t>evaluace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tematické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oblasti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bydlení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jednoo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nejmenovaného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severočeského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města</a:t>
            </a:r>
            <a:r>
              <a:rPr lang="en-US" baseline="0" dirty="0" smtClean="0"/>
              <a:t> s </a:t>
            </a:r>
            <a:r>
              <a:rPr lang="en-US" baseline="0" dirty="0" err="1" smtClean="0"/>
              <a:t>cca</a:t>
            </a:r>
            <a:r>
              <a:rPr lang="en-US" baseline="0" dirty="0" smtClean="0"/>
              <a:t> 10 000 </a:t>
            </a:r>
            <a:r>
              <a:rPr lang="en-US" baseline="0" dirty="0" err="1" smtClean="0"/>
              <a:t>obyvatel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bychom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rádi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ukázali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výzkumný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postup</a:t>
            </a:r>
            <a:r>
              <a:rPr lang="en-US" baseline="0" dirty="0" smtClean="0"/>
              <a:t> a </a:t>
            </a:r>
            <a:r>
              <a:rPr lang="en-US" baseline="0" dirty="0" err="1" smtClean="0"/>
              <a:t>metody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které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jsme</a:t>
            </a:r>
            <a:r>
              <a:rPr lang="en-US" baseline="0" dirty="0" smtClean="0"/>
              <a:t> pro </a:t>
            </a:r>
            <a:r>
              <a:rPr lang="en-US" baseline="0" dirty="0" err="1" smtClean="0"/>
              <a:t>prokázání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dopadu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použili</a:t>
            </a:r>
            <a:r>
              <a:rPr lang="en-US" baseline="0" dirty="0" smtClean="0"/>
              <a:t>:</a:t>
            </a:r>
          </a:p>
          <a:p>
            <a:pPr marL="171450" indent="-171450">
              <a:buFontTx/>
              <a:buChar char="-"/>
            </a:pPr>
            <a:r>
              <a:rPr lang="en-US" baseline="0" dirty="0" err="1" smtClean="0"/>
              <a:t>Rozbor</a:t>
            </a:r>
            <a:r>
              <a:rPr lang="en-US" baseline="0" dirty="0" smtClean="0"/>
              <a:t> SPSZ v </a:t>
            </a:r>
            <a:r>
              <a:rPr lang="en-US" baseline="0" dirty="0" err="1" smtClean="0"/>
              <a:t>logice</a:t>
            </a:r>
            <a:r>
              <a:rPr lang="en-US" baseline="0" dirty="0" smtClean="0"/>
              <a:t>: </a:t>
            </a:r>
            <a:r>
              <a:rPr lang="en-US" baseline="0" dirty="0" err="1" smtClean="0"/>
              <a:t>specifické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cíle</a:t>
            </a:r>
            <a:r>
              <a:rPr lang="en-US" baseline="0" dirty="0" smtClean="0"/>
              <a:t> </a:t>
            </a:r>
            <a:r>
              <a:rPr lang="mr-IN" baseline="0" dirty="0" smtClean="0"/>
              <a:t>–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opatření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kterými</a:t>
            </a:r>
            <a:r>
              <a:rPr lang="en-US" baseline="0" dirty="0" smtClean="0"/>
              <a:t> se </a:t>
            </a:r>
            <a:r>
              <a:rPr lang="en-US" baseline="0" dirty="0" err="1" smtClean="0"/>
              <a:t>naplňují</a:t>
            </a:r>
            <a:r>
              <a:rPr lang="en-US" baseline="0" dirty="0" smtClean="0"/>
              <a:t> </a:t>
            </a:r>
            <a:r>
              <a:rPr lang="mr-IN" baseline="0" dirty="0" smtClean="0"/>
              <a:t>–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očekávané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dopady</a:t>
            </a:r>
            <a:r>
              <a:rPr lang="en-US" baseline="0" dirty="0" smtClean="0"/>
              <a:t> (</a:t>
            </a:r>
            <a:r>
              <a:rPr lang="en-US" baseline="0" dirty="0" err="1" smtClean="0"/>
              <a:t>dopady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jsou</a:t>
            </a:r>
            <a:r>
              <a:rPr lang="en-US" baseline="0" dirty="0" smtClean="0"/>
              <a:t> 3:</a:t>
            </a:r>
            <a:r>
              <a:rPr lang="mr-IN" baseline="0" dirty="0" smtClean="0"/>
              <a:t>…</a:t>
            </a:r>
            <a:r>
              <a:rPr lang="cs-CZ" baseline="0" dirty="0" smtClean="0"/>
              <a:t>)</a:t>
            </a:r>
          </a:p>
          <a:p>
            <a:pPr marL="171450" indent="-171450">
              <a:buFontTx/>
              <a:buChar char="-"/>
            </a:pPr>
            <a:r>
              <a:rPr lang="cs-CZ" baseline="0" dirty="0" smtClean="0"/>
              <a:t>V tabulce jsou uvedeny evaluační ukazatele (včetně zdroje dat a informací), na jejichž základě jsme hodnotili, zda bylo dosaženo kýženého dopadu </a:t>
            </a:r>
          </a:p>
          <a:p>
            <a:pPr marL="171450" indent="-171450">
              <a:buFontTx/>
              <a:buChar char="-"/>
            </a:pPr>
            <a:r>
              <a:rPr lang="cs-CZ" baseline="0" dirty="0" smtClean="0"/>
              <a:t>Snažili jsme se stanovit co nejvíce Evaluačních ukazatelů kvantitativního charakteru, vždy ale byla zjištěná čísla doplněna rozsáhlým kvalitativním dotazováním relevantních aktérů (10 rozhovorů s </a:t>
            </a:r>
            <a:r>
              <a:rPr lang="cs-CZ" baseline="0" dirty="0" err="1" smtClean="0"/>
              <a:t>inst</a:t>
            </a:r>
            <a:r>
              <a:rPr lang="cs-CZ" baseline="0" dirty="0" smtClean="0"/>
              <a:t>. aktéry), tak aby nedošlo k falešným korelacím a zkresleným interpretacím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13A00-FEF0-B84F-819D-F41D6DD4AD6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6484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První</a:t>
            </a:r>
            <a:r>
              <a:rPr lang="en-US" dirty="0" smtClean="0"/>
              <a:t> </a:t>
            </a:r>
            <a:r>
              <a:rPr lang="en-US" dirty="0" err="1" smtClean="0"/>
              <a:t>dopad</a:t>
            </a:r>
            <a:r>
              <a:rPr lang="en-US" dirty="0" smtClean="0"/>
              <a:t>, </a:t>
            </a:r>
            <a:r>
              <a:rPr lang="en-US" dirty="0" err="1" smtClean="0"/>
              <a:t>jehož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přítomnos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jsme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šetřili</a:t>
            </a:r>
            <a:r>
              <a:rPr lang="en-US" baseline="0" dirty="0" smtClean="0"/>
              <a:t> je </a:t>
            </a:r>
            <a:r>
              <a:rPr lang="en-US" baseline="0" dirty="0" err="1" smtClean="0"/>
              <a:t>udržení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standardního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bydlení</a:t>
            </a:r>
            <a:r>
              <a:rPr lang="en-US" baseline="0" dirty="0" smtClean="0"/>
              <a:t> u </a:t>
            </a:r>
            <a:r>
              <a:rPr lang="en-US" baseline="0" dirty="0" err="1" smtClean="0"/>
              <a:t>osob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ohrožených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trhu</a:t>
            </a:r>
            <a:r>
              <a:rPr lang="en-US" baseline="0" dirty="0" smtClean="0"/>
              <a:t> s </a:t>
            </a:r>
            <a:r>
              <a:rPr lang="en-US" baseline="0" dirty="0" err="1" smtClean="0"/>
              <a:t>bydlením</a:t>
            </a: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err="1" smtClean="0"/>
              <a:t>Opatření</a:t>
            </a:r>
            <a:r>
              <a:rPr lang="en-US" baseline="0" dirty="0" smtClean="0"/>
              <a:t> k </a:t>
            </a:r>
            <a:r>
              <a:rPr lang="en-US" baseline="0" dirty="0" err="1" smtClean="0"/>
              <a:t>jeho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dosažení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byla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především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posílení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kapacit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sociální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práce</a:t>
            </a:r>
            <a:r>
              <a:rPr lang="en-US" baseline="0" dirty="0" smtClean="0"/>
              <a:t> (z </a:t>
            </a:r>
            <a:r>
              <a:rPr lang="en-US" baseline="0" dirty="0" err="1" smtClean="0"/>
              <a:t>projektů</a:t>
            </a:r>
            <a:r>
              <a:rPr lang="en-US" baseline="0" dirty="0" smtClean="0"/>
              <a:t> KPSVL) </a:t>
            </a:r>
            <a:r>
              <a:rPr lang="mr-IN" baseline="0" dirty="0" smtClean="0"/>
              <a:t>–</a:t>
            </a:r>
            <a:r>
              <a:rPr lang="en-US" baseline="0" dirty="0" smtClean="0"/>
              <a:t> 3 </a:t>
            </a:r>
            <a:r>
              <a:rPr lang="en-US" baseline="0" dirty="0" err="1" smtClean="0"/>
              <a:t>poskytovatelé</a:t>
            </a:r>
            <a:r>
              <a:rPr lang="en-US" baseline="0" dirty="0" smtClean="0"/>
              <a:t> SS </a:t>
            </a:r>
            <a:r>
              <a:rPr lang="en-US" baseline="0" dirty="0" err="1" smtClean="0"/>
              <a:t>zvýšili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kapacity</a:t>
            </a:r>
            <a:r>
              <a:rPr lang="en-US" baseline="0" dirty="0" smtClean="0"/>
              <a:t> (</a:t>
            </a:r>
            <a:r>
              <a:rPr lang="en-US" baseline="0" dirty="0" err="1" smtClean="0"/>
              <a:t>viz</a:t>
            </a:r>
            <a:r>
              <a:rPr lang="en-US" baseline="0" dirty="0" smtClean="0"/>
              <a:t> slide)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U SS je </a:t>
            </a:r>
            <a:r>
              <a:rPr lang="en-US" baseline="0" dirty="0" err="1" smtClean="0"/>
              <a:t>velmi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obtížné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evaluovat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dopad</a:t>
            </a:r>
            <a:r>
              <a:rPr lang="en-US" baseline="0" dirty="0" smtClean="0"/>
              <a:t>, proto </a:t>
            </a:r>
            <a:r>
              <a:rPr lang="en-US" baseline="0" dirty="0" err="1" smtClean="0"/>
              <a:t>jsme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jednak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hodnotili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úspěšně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splněné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zakázky</a:t>
            </a:r>
            <a:r>
              <a:rPr lang="en-US" baseline="0" dirty="0" smtClean="0"/>
              <a:t> (</a:t>
            </a:r>
            <a:r>
              <a:rPr lang="en-US" baseline="0" dirty="0" err="1" smtClean="0"/>
              <a:t>jichž</a:t>
            </a:r>
            <a:r>
              <a:rPr lang="en-US" baseline="0" dirty="0" smtClean="0"/>
              <a:t> je </a:t>
            </a:r>
            <a:r>
              <a:rPr lang="en-US" baseline="0" dirty="0" err="1" smtClean="0"/>
              <a:t>vysoký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počet</a:t>
            </a:r>
            <a:r>
              <a:rPr lang="en-US" baseline="0" dirty="0" smtClean="0"/>
              <a:t>/ </a:t>
            </a:r>
            <a:r>
              <a:rPr lang="en-US" baseline="0" dirty="0" err="1" smtClean="0"/>
              <a:t>cca</a:t>
            </a:r>
            <a:r>
              <a:rPr lang="en-US" baseline="0" dirty="0" smtClean="0"/>
              <a:t> 500 </a:t>
            </a:r>
            <a:r>
              <a:rPr lang="en-US" baseline="0" dirty="0" err="1" smtClean="0"/>
              <a:t>sociálně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vyloučených</a:t>
            </a:r>
            <a:r>
              <a:rPr lang="en-US" baseline="0" dirty="0" smtClean="0"/>
              <a:t> v </a:t>
            </a:r>
            <a:r>
              <a:rPr lang="en-US" baseline="0" dirty="0" err="1" smtClean="0"/>
              <a:t>obci</a:t>
            </a:r>
            <a:r>
              <a:rPr lang="en-US" baseline="0" dirty="0" smtClean="0"/>
              <a:t>) + </a:t>
            </a:r>
            <a:r>
              <a:rPr lang="en-US" baseline="0" dirty="0" err="1" smtClean="0"/>
              <a:t>jsme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rozhovory</a:t>
            </a:r>
            <a:r>
              <a:rPr lang="en-US" baseline="0" dirty="0" smtClean="0"/>
              <a:t> a </a:t>
            </a:r>
            <a:r>
              <a:rPr lang="en-US" baseline="0" dirty="0" err="1" smtClean="0"/>
              <a:t>analýzou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dokumentace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služeb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zjišťovaly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konkrétní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obsah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zakázek</a:t>
            </a:r>
            <a:r>
              <a:rPr lang="en-US" baseline="0" dirty="0" smtClean="0"/>
              <a:t> a </a:t>
            </a:r>
            <a:r>
              <a:rPr lang="en-US" baseline="0" dirty="0" err="1" smtClean="0"/>
              <a:t>jejich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výsledky</a:t>
            </a:r>
            <a:r>
              <a:rPr lang="en-US" baseline="0" dirty="0" smtClean="0"/>
              <a:t> (</a:t>
            </a:r>
            <a:r>
              <a:rPr lang="en-US" baseline="0" dirty="0" err="1" smtClean="0"/>
              <a:t>což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potvrdilo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že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úspěšně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splněné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zakázky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můžeme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považovat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vyřešení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ohrožení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ztráty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bydlení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nebo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získání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bydlení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či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lepšího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bydlení</a:t>
            </a:r>
            <a:r>
              <a:rPr lang="en-US" baseline="0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13A00-FEF0-B84F-819D-F41D6DD4AD6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3355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err="1" smtClean="0"/>
              <a:t>Dále</a:t>
            </a:r>
            <a:r>
              <a:rPr lang="en-US" dirty="0" smtClean="0"/>
              <a:t> </a:t>
            </a:r>
            <a:r>
              <a:rPr lang="en-US" dirty="0" err="1" smtClean="0"/>
              <a:t>jsme</a:t>
            </a:r>
            <a:r>
              <a:rPr lang="en-US" dirty="0" smtClean="0"/>
              <a:t> </a:t>
            </a:r>
            <a:r>
              <a:rPr lang="en-US" dirty="0" err="1" smtClean="0"/>
              <a:t>dopad</a:t>
            </a:r>
            <a:r>
              <a:rPr lang="en-US" dirty="0" smtClean="0"/>
              <a:t> </a:t>
            </a:r>
            <a:r>
              <a:rPr lang="en-US" dirty="0" err="1" smtClean="0"/>
              <a:t>udržení</a:t>
            </a:r>
            <a:r>
              <a:rPr lang="en-US" dirty="0" smtClean="0"/>
              <a:t> </a:t>
            </a:r>
            <a:r>
              <a:rPr lang="en-US" dirty="0" err="1" smtClean="0"/>
              <a:t>standardního</a:t>
            </a:r>
            <a:r>
              <a:rPr lang="en-US" dirty="0" smtClean="0"/>
              <a:t> </a:t>
            </a:r>
            <a:r>
              <a:rPr lang="en-US" dirty="0" err="1" smtClean="0"/>
              <a:t>bydlení</a:t>
            </a:r>
            <a:r>
              <a:rPr lang="en-US" dirty="0" smtClean="0"/>
              <a:t> </a:t>
            </a:r>
            <a:r>
              <a:rPr lang="en-US" dirty="0" err="1" smtClean="0"/>
              <a:t>sledovali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vývoji</a:t>
            </a:r>
            <a:r>
              <a:rPr lang="en-US" dirty="0" smtClean="0"/>
              <a:t> </a:t>
            </a:r>
            <a:r>
              <a:rPr lang="en-US" dirty="0" err="1" smtClean="0"/>
              <a:t>dluhů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nájmu</a:t>
            </a:r>
            <a:r>
              <a:rPr lang="en-US" dirty="0" smtClean="0"/>
              <a:t> a </a:t>
            </a:r>
            <a:r>
              <a:rPr lang="en-US" dirty="0" err="1" smtClean="0"/>
              <a:t>souvisejících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službách</a:t>
            </a:r>
            <a:r>
              <a:rPr lang="en-US" baseline="0" dirty="0" smtClean="0"/>
              <a:t> v </a:t>
            </a:r>
            <a:r>
              <a:rPr lang="en-US" baseline="0" dirty="0" err="1" smtClean="0"/>
              <a:t>městských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bytech</a:t>
            </a:r>
            <a:r>
              <a:rPr lang="en-US" baseline="0" dirty="0" smtClean="0"/>
              <a:t> </a:t>
            </a:r>
            <a:r>
              <a:rPr lang="mr-IN" baseline="0" dirty="0" smtClean="0"/>
              <a:t>–</a:t>
            </a:r>
            <a:r>
              <a:rPr lang="en-US" baseline="0" dirty="0" smtClean="0"/>
              <a:t> SVL v </a:t>
            </a:r>
            <a:r>
              <a:rPr lang="en-US" baseline="0" dirty="0" err="1" smtClean="0"/>
              <a:t>této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obci</a:t>
            </a:r>
            <a:r>
              <a:rPr lang="en-US" baseline="0" dirty="0" smtClean="0"/>
              <a:t> je </a:t>
            </a:r>
            <a:r>
              <a:rPr lang="en-US" baseline="0" dirty="0" err="1" smtClean="0"/>
              <a:t>tvořena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domy</a:t>
            </a:r>
            <a:r>
              <a:rPr lang="en-US" baseline="0" dirty="0" smtClean="0"/>
              <a:t> a </a:t>
            </a:r>
            <a:r>
              <a:rPr lang="en-US" baseline="0" dirty="0" err="1" smtClean="0"/>
              <a:t>ubytovnou</a:t>
            </a:r>
            <a:r>
              <a:rPr lang="en-US" baseline="0" dirty="0" smtClean="0"/>
              <a:t> v </a:t>
            </a:r>
            <a:r>
              <a:rPr lang="en-US" baseline="0" dirty="0" err="1" smtClean="0"/>
              <a:t>majetku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města</a:t>
            </a: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err="1" smtClean="0"/>
              <a:t>Dluhy</a:t>
            </a:r>
            <a:r>
              <a:rPr lang="en-US" baseline="0" dirty="0" smtClean="0"/>
              <a:t> se </a:t>
            </a:r>
            <a:r>
              <a:rPr lang="en-US" baseline="0" dirty="0" err="1" smtClean="0"/>
              <a:t>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sledovaném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období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zančně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snížily</a:t>
            </a:r>
            <a:r>
              <a:rPr lang="en-US" baseline="0" dirty="0" smtClean="0"/>
              <a:t> (</a:t>
            </a:r>
            <a:r>
              <a:rPr lang="en-US" baseline="0" dirty="0" err="1" smtClean="0"/>
              <a:t>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když</a:t>
            </a:r>
            <a:r>
              <a:rPr lang="en-US" baseline="0" dirty="0" smtClean="0"/>
              <a:t> je tam </a:t>
            </a:r>
            <a:r>
              <a:rPr lang="en-US" baseline="0" dirty="0" err="1" smtClean="0"/>
              <a:t>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vnější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intervenční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faktor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nutného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odpisu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dluhů</a:t>
            </a:r>
            <a:r>
              <a:rPr lang="en-US" baseline="0" dirty="0" smtClean="0"/>
              <a:t>)</a:t>
            </a:r>
          </a:p>
          <a:p>
            <a:pPr marL="171450" indent="-171450">
              <a:buFontTx/>
              <a:buChar char="-"/>
            </a:pPr>
            <a:r>
              <a:rPr lang="en-US" baseline="0" dirty="0" err="1" smtClean="0"/>
              <a:t>Především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byl</a:t>
            </a:r>
            <a:r>
              <a:rPr lang="en-US" baseline="0" dirty="0" smtClean="0"/>
              <a:t> ale </a:t>
            </a:r>
            <a:r>
              <a:rPr lang="en-US" baseline="0" dirty="0" err="1" smtClean="0"/>
              <a:t>nastaven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funkční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systém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včasné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intervence</a:t>
            </a:r>
            <a:r>
              <a:rPr lang="en-US" baseline="0" dirty="0" smtClean="0"/>
              <a:t>: </a:t>
            </a:r>
            <a:r>
              <a:rPr lang="en-US" baseline="0" dirty="0" err="1" smtClean="0"/>
              <a:t>hned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při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prvním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nezaplacení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nájemného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upozornění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terénního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sociálního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pracovníka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města</a:t>
            </a:r>
            <a:r>
              <a:rPr lang="en-US" baseline="0" dirty="0" smtClean="0"/>
              <a:t>, ten </a:t>
            </a:r>
            <a:r>
              <a:rPr lang="en-US" baseline="0" dirty="0" err="1" smtClean="0"/>
              <a:t>ihned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řeší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spolu</a:t>
            </a:r>
            <a:r>
              <a:rPr lang="en-US" baseline="0" dirty="0" smtClean="0"/>
              <a:t> s </a:t>
            </a:r>
            <a:r>
              <a:rPr lang="en-US" baseline="0" dirty="0" err="1" smtClean="0"/>
              <a:t>dlužníkem</a:t>
            </a:r>
            <a:r>
              <a:rPr lang="en-US" baseline="0" dirty="0" smtClean="0"/>
              <a:t> +</a:t>
            </a:r>
            <a:r>
              <a:rPr lang="en-US" baseline="0" dirty="0" err="1" smtClean="0"/>
              <a:t>umožnění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splátkových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kalendářů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nízké</a:t>
            </a:r>
            <a:r>
              <a:rPr lang="en-US" baseline="0" dirty="0" smtClean="0"/>
              <a:t> </a:t>
            </a:r>
            <a:r>
              <a:rPr lang="en-US" baseline="0" dirty="0" err="1" smtClean="0"/>
              <a:t>částky</a:t>
            </a:r>
            <a:r>
              <a:rPr lang="en-US" baseline="0" dirty="0" smtClean="0"/>
              <a:t> (</a:t>
            </a:r>
            <a:r>
              <a:rPr lang="en-US" baseline="0" dirty="0" err="1" smtClean="0"/>
              <a:t>uzavření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splátkového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kaledáře</a:t>
            </a:r>
            <a:r>
              <a:rPr lang="en-US" baseline="0" dirty="0" smtClean="0"/>
              <a:t> a </a:t>
            </a:r>
            <a:r>
              <a:rPr lang="en-US" baseline="0" dirty="0" err="1" smtClean="0"/>
              <a:t>jeho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dodržování</a:t>
            </a:r>
            <a:r>
              <a:rPr lang="en-US" baseline="0" dirty="0" smtClean="0"/>
              <a:t> je </a:t>
            </a:r>
            <a:r>
              <a:rPr lang="en-US" baseline="0" dirty="0" err="1" smtClean="0"/>
              <a:t>dostačující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podmínkou</a:t>
            </a:r>
            <a:r>
              <a:rPr lang="en-US" baseline="0" dirty="0" smtClean="0"/>
              <a:t> pro </a:t>
            </a:r>
            <a:r>
              <a:rPr lang="en-US" baseline="0" dirty="0" err="1" smtClean="0"/>
              <a:t>udržení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nájemní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smlouvy</a:t>
            </a:r>
            <a:r>
              <a:rPr lang="en-US" baseline="0" dirty="0" smtClean="0"/>
              <a:t>)</a:t>
            </a:r>
          </a:p>
          <a:p>
            <a:pPr marL="171450" indent="-171450">
              <a:buFontTx/>
              <a:buChar char="-"/>
            </a:pPr>
            <a:r>
              <a:rPr lang="en-US" baseline="0" dirty="0" err="1" smtClean="0"/>
              <a:t>Ověřili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jsme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stabilitu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bydlení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rovněž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statistikami</a:t>
            </a:r>
            <a:r>
              <a:rPr lang="en-US" baseline="0" dirty="0" smtClean="0"/>
              <a:t> o </a:t>
            </a:r>
            <a:r>
              <a:rPr lang="en-US" baseline="0" dirty="0" err="1" smtClean="0"/>
              <a:t>výpovědích</a:t>
            </a:r>
            <a:r>
              <a:rPr lang="en-US" baseline="0" dirty="0" smtClean="0"/>
              <a:t> z </a:t>
            </a:r>
            <a:r>
              <a:rPr lang="en-US" baseline="0" dirty="0" err="1" smtClean="0"/>
              <a:t>nájmu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které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ukázaly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že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fluktuace</a:t>
            </a:r>
            <a:r>
              <a:rPr lang="en-US" baseline="0" dirty="0" smtClean="0"/>
              <a:t> v </a:t>
            </a:r>
            <a:r>
              <a:rPr lang="en-US" baseline="0" dirty="0" err="1" smtClean="0"/>
              <a:t>domech</a:t>
            </a:r>
            <a:r>
              <a:rPr lang="en-US" baseline="0" dirty="0" smtClean="0"/>
              <a:t> v SVL je </a:t>
            </a:r>
            <a:r>
              <a:rPr lang="en-US" baseline="0" dirty="0" err="1" smtClean="0"/>
              <a:t>kolem</a:t>
            </a:r>
            <a:r>
              <a:rPr lang="en-US" baseline="0" dirty="0" smtClean="0"/>
              <a:t> 5 % </a:t>
            </a:r>
            <a:r>
              <a:rPr lang="en-US" baseline="0" dirty="0" err="1" smtClean="0"/>
              <a:t>ročně</a:t>
            </a: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err="1" smtClean="0"/>
              <a:t>Vše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jsme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doplnili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hlobkovými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rozhovory</a:t>
            </a:r>
            <a:r>
              <a:rPr lang="en-US" baseline="0" dirty="0" smtClean="0"/>
              <a:t> s </a:t>
            </a:r>
            <a:r>
              <a:rPr lang="en-US" baseline="0" dirty="0" err="1" smtClean="0"/>
              <a:t>relevantními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aktéry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včetně</a:t>
            </a:r>
            <a:r>
              <a:rPr lang="en-US" baseline="0" dirty="0" smtClean="0"/>
              <a:t> TSP, z </a:t>
            </a:r>
            <a:r>
              <a:rPr lang="en-US" baseline="0" dirty="0" err="1" smtClean="0"/>
              <a:t>nichž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byla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také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zjištěna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migrace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ze</a:t>
            </a:r>
            <a:r>
              <a:rPr lang="en-US" baseline="0" dirty="0" smtClean="0"/>
              <a:t> SVL do </a:t>
            </a:r>
            <a:r>
              <a:rPr lang="en-US" baseline="0" dirty="0" err="1" smtClean="0"/>
              <a:t>běžné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zástavby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městě</a:t>
            </a:r>
            <a:r>
              <a:rPr lang="en-US" baseline="0" dirty="0" smtClean="0"/>
              <a:t> (</a:t>
            </a:r>
            <a:r>
              <a:rPr lang="en-US" baseline="0" dirty="0" err="1" smtClean="0"/>
              <a:t>která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není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vysoká</a:t>
            </a:r>
            <a:r>
              <a:rPr lang="en-US" baseline="0" dirty="0" smtClean="0"/>
              <a:t>, ale </a:t>
            </a:r>
            <a:r>
              <a:rPr lang="en-US" baseline="0" dirty="0" err="1" smtClean="0"/>
              <a:t>dje</a:t>
            </a:r>
            <a:r>
              <a:rPr lang="en-US" baseline="0" dirty="0" smtClean="0"/>
              <a:t> se v </a:t>
            </a:r>
            <a:r>
              <a:rPr lang="en-US" baseline="0" dirty="0" err="1" smtClean="0"/>
              <a:t>řádu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jednotek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ročně</a:t>
            </a:r>
            <a:r>
              <a:rPr lang="en-US" baseline="0" dirty="0" smtClean="0"/>
              <a:t>)</a:t>
            </a:r>
          </a:p>
          <a:p>
            <a:pPr marL="171450" indent="-171450">
              <a:buFontTx/>
              <a:buChar char="-"/>
            </a:pPr>
            <a:r>
              <a:rPr lang="en-US" dirty="0" err="1" smtClean="0"/>
              <a:t>Výsledkem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kombinace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uvedených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kvantitativních</a:t>
            </a:r>
            <a:r>
              <a:rPr lang="en-US" baseline="0" dirty="0" smtClean="0"/>
              <a:t> a </a:t>
            </a:r>
            <a:r>
              <a:rPr lang="en-US" baseline="0" dirty="0" err="1" smtClean="0"/>
              <a:t>kvalitativních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zjištění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bylo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prokázání</a:t>
            </a:r>
            <a:r>
              <a:rPr lang="en-US" baseline="0" dirty="0" smtClean="0"/>
              <a:t> existence </a:t>
            </a:r>
            <a:r>
              <a:rPr lang="en-US" baseline="0" dirty="0" err="1" smtClean="0"/>
              <a:t>pozitivního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dopadu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nastolených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opatření,tedy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zvýšení</a:t>
            </a:r>
            <a:r>
              <a:rPr lang="en-US" baseline="0" dirty="0" smtClean="0"/>
              <a:t> stability v </a:t>
            </a:r>
            <a:r>
              <a:rPr lang="en-US" baseline="0" dirty="0" err="1" smtClean="0"/>
              <a:t>udržení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standardního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bydlení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13A00-FEF0-B84F-819D-F41D6DD4AD6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6760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900000" y="4734894"/>
            <a:ext cx="8533289" cy="504055"/>
          </a:xfrm>
          <a:prstGeom prst="rect">
            <a:avLst/>
          </a:prstGeom>
        </p:spPr>
        <p:txBody>
          <a:bodyPr lIns="89991" tIns="45715" rIns="91430" bIns="45715">
            <a:normAutofit/>
          </a:bodyPr>
          <a:lstStyle>
            <a:lvl1pPr marL="0" indent="0" algn="l">
              <a:buNone/>
              <a:defRPr sz="2800" baseline="0">
                <a:solidFill>
                  <a:srgbClr val="034EA2"/>
                </a:solidFill>
              </a:defRPr>
            </a:lvl1pPr>
            <a:lvl2pPr marL="6146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93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440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587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73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881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3028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917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smtClean="0"/>
              <a:t>Jméno autora/autorů</a:t>
            </a:r>
            <a:endParaRPr lang="cs-CZ" dirty="0"/>
          </a:p>
        </p:txBody>
      </p:sp>
      <p:sp>
        <p:nvSpPr>
          <p:cNvPr id="8" name="TextovéPole 7"/>
          <p:cNvSpPr txBox="1"/>
          <p:nvPr userDrawn="1"/>
        </p:nvSpPr>
        <p:spPr>
          <a:xfrm>
            <a:off x="900000" y="900001"/>
            <a:ext cx="4464496" cy="615543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r>
              <a:rPr lang="cs-CZ" sz="1400" b="1" dirty="0" smtClean="0"/>
              <a:t>MINISTERSTVO PRO MÍSTNÍ ROZVOJ 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sz="2000" b="1" dirty="0" smtClean="0"/>
              <a:t>Národní orgán pro koordinaci</a:t>
            </a:r>
            <a:endParaRPr lang="cs-CZ" sz="2000" b="1" dirty="0"/>
          </a:p>
        </p:txBody>
      </p:sp>
      <p:sp>
        <p:nvSpPr>
          <p:cNvPr id="19" name="Nadpis 18"/>
          <p:cNvSpPr>
            <a:spLocks noGrp="1"/>
          </p:cNvSpPr>
          <p:nvPr>
            <p:ph type="title" hasCustomPrompt="1"/>
          </p:nvPr>
        </p:nvSpPr>
        <p:spPr>
          <a:xfrm>
            <a:off x="900000" y="2160000"/>
            <a:ext cx="10971372" cy="1170252"/>
          </a:xfrm>
          <a:prstGeom prst="rect">
            <a:avLst/>
          </a:prstGeom>
        </p:spPr>
        <p:txBody>
          <a:bodyPr lIns="89991" tIns="45715" rIns="91430" bIns="45715">
            <a:normAutofit/>
          </a:bodyPr>
          <a:lstStyle>
            <a:lvl1pPr algn="l">
              <a:defRPr sz="4000" b="1" baseline="0">
                <a:solidFill>
                  <a:srgbClr val="034EA2"/>
                </a:solidFill>
              </a:defRPr>
            </a:lvl1pPr>
          </a:lstStyle>
          <a:p>
            <a:r>
              <a:rPr lang="cs-CZ" dirty="0" smtClean="0"/>
              <a:t>Název prezentace</a:t>
            </a:r>
            <a:endParaRPr lang="cs-CZ" dirty="0"/>
          </a:p>
        </p:txBody>
      </p:sp>
      <p:sp>
        <p:nvSpPr>
          <p:cNvPr id="24" name="Zástupný symbol pro text 23"/>
          <p:cNvSpPr>
            <a:spLocks noGrp="1"/>
          </p:cNvSpPr>
          <p:nvPr>
            <p:ph type="body" sz="quarter" idx="17" hasCustomPrompt="1"/>
          </p:nvPr>
        </p:nvSpPr>
        <p:spPr>
          <a:xfrm>
            <a:off x="900000" y="5454651"/>
            <a:ext cx="4608512" cy="360363"/>
          </a:xfrm>
          <a:prstGeom prst="rect">
            <a:avLst/>
          </a:prstGeom>
        </p:spPr>
        <p:txBody>
          <a:bodyPr lIns="89991" tIns="45715" rIns="143986" bIns="45715">
            <a:noAutofit/>
          </a:bodyPr>
          <a:lstStyle>
            <a:lvl1pPr>
              <a:buNone/>
              <a:defRPr sz="2000">
                <a:solidFill>
                  <a:srgbClr val="034EA2"/>
                </a:solidFill>
              </a:defRPr>
            </a:lvl1pPr>
          </a:lstStyle>
          <a:p>
            <a:pPr lvl="0"/>
            <a:r>
              <a:rPr lang="cs-CZ" dirty="0" smtClean="0"/>
              <a:t>Datum a místo</a:t>
            </a:r>
            <a:endParaRPr lang="cs-CZ" dirty="0"/>
          </a:p>
        </p:txBody>
      </p:sp>
      <p:pic>
        <p:nvPicPr>
          <p:cNvPr id="10" name="Obrázek 9" descr="roh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99539" y="0"/>
            <a:ext cx="4590876" cy="4590876"/>
          </a:xfrm>
          <a:prstGeom prst="rect">
            <a:avLst/>
          </a:prstGeom>
        </p:spPr>
      </p:pic>
      <p:pic>
        <p:nvPicPr>
          <p:cNvPr id="13" name="Obrázek 12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62959" y="5959029"/>
            <a:ext cx="4464496" cy="7704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09522" y="1638355"/>
            <a:ext cx="5384099" cy="4633874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96793" y="1638355"/>
            <a:ext cx="5384099" cy="4633874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35E0A-2E84-400F-8D3B-B0BF0E21C482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21.10.2019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3CBA-C377-483B-B857-75514A2761D6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5923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09521" y="1571714"/>
            <a:ext cx="5386216" cy="655016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8812" indent="0">
              <a:buNone/>
              <a:defRPr sz="2400" b="1"/>
            </a:lvl2pPr>
            <a:lvl3pPr marL="1097623" indent="0">
              <a:buNone/>
              <a:defRPr sz="2200" b="1"/>
            </a:lvl3pPr>
            <a:lvl4pPr marL="1646435" indent="0">
              <a:buNone/>
              <a:defRPr sz="1900" b="1"/>
            </a:lvl4pPr>
            <a:lvl5pPr marL="2195246" indent="0">
              <a:buNone/>
              <a:defRPr sz="1900" b="1"/>
            </a:lvl5pPr>
            <a:lvl6pPr marL="2744058" indent="0">
              <a:buNone/>
              <a:defRPr sz="1900" b="1"/>
            </a:lvl6pPr>
            <a:lvl7pPr marL="3292871" indent="0">
              <a:buNone/>
              <a:defRPr sz="1900" b="1"/>
            </a:lvl7pPr>
            <a:lvl8pPr marL="3841682" indent="0">
              <a:buNone/>
              <a:defRPr sz="1900" b="1"/>
            </a:lvl8pPr>
            <a:lvl9pPr marL="4390494" indent="0">
              <a:buNone/>
              <a:defRPr sz="19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09521" y="2226731"/>
            <a:ext cx="5386216" cy="4045497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92561" y="1571714"/>
            <a:ext cx="5388332" cy="655016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8812" indent="0">
              <a:buNone/>
              <a:defRPr sz="2400" b="1"/>
            </a:lvl2pPr>
            <a:lvl3pPr marL="1097623" indent="0">
              <a:buNone/>
              <a:defRPr sz="2200" b="1"/>
            </a:lvl3pPr>
            <a:lvl4pPr marL="1646435" indent="0">
              <a:buNone/>
              <a:defRPr sz="1900" b="1"/>
            </a:lvl4pPr>
            <a:lvl5pPr marL="2195246" indent="0">
              <a:buNone/>
              <a:defRPr sz="1900" b="1"/>
            </a:lvl5pPr>
            <a:lvl6pPr marL="2744058" indent="0">
              <a:buNone/>
              <a:defRPr sz="1900" b="1"/>
            </a:lvl6pPr>
            <a:lvl7pPr marL="3292871" indent="0">
              <a:buNone/>
              <a:defRPr sz="1900" b="1"/>
            </a:lvl7pPr>
            <a:lvl8pPr marL="3841682" indent="0">
              <a:buNone/>
              <a:defRPr sz="1900" b="1"/>
            </a:lvl8pPr>
            <a:lvl9pPr marL="4390494" indent="0">
              <a:buNone/>
              <a:defRPr sz="19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92561" y="2226731"/>
            <a:ext cx="5388332" cy="4045497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88027-F558-4B34-A2F6-0F3613E1E3FC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21.10.2019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3CBA-C377-483B-B857-75514A2761D6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3393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A2622-1A57-46F4-97CC-E9F23183DBBC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21.10.2019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3CBA-C377-483B-B857-75514A2761D6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77073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A0A09-3C90-4C3E-B911-1152C5260856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21.10.2019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3CBA-C377-483B-B857-75514A2761D6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2806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521" y="279560"/>
            <a:ext cx="4010562" cy="1189756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6113" y="279562"/>
            <a:ext cx="6814779" cy="5992667"/>
          </a:xfrm>
        </p:spPr>
        <p:txBody>
          <a:bodyPr/>
          <a:lstStyle>
            <a:lvl1pPr>
              <a:defRPr sz="3800"/>
            </a:lvl1pPr>
            <a:lvl2pPr>
              <a:defRPr sz="34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09521" y="1469317"/>
            <a:ext cx="4010562" cy="4802910"/>
          </a:xfrm>
        </p:spPr>
        <p:txBody>
          <a:bodyPr/>
          <a:lstStyle>
            <a:lvl1pPr marL="0" indent="0">
              <a:buNone/>
              <a:defRPr sz="1700"/>
            </a:lvl1pPr>
            <a:lvl2pPr marL="548812" indent="0">
              <a:buNone/>
              <a:defRPr sz="1400"/>
            </a:lvl2pPr>
            <a:lvl3pPr marL="1097623" indent="0">
              <a:buNone/>
              <a:defRPr sz="1200"/>
            </a:lvl3pPr>
            <a:lvl4pPr marL="1646435" indent="0">
              <a:buNone/>
              <a:defRPr sz="1100"/>
            </a:lvl4pPr>
            <a:lvl5pPr marL="2195246" indent="0">
              <a:buNone/>
              <a:defRPr sz="1100"/>
            </a:lvl5pPr>
            <a:lvl6pPr marL="2744058" indent="0">
              <a:buNone/>
              <a:defRPr sz="1100"/>
            </a:lvl6pPr>
            <a:lvl7pPr marL="3292871" indent="0">
              <a:buNone/>
              <a:defRPr sz="1100"/>
            </a:lvl7pPr>
            <a:lvl8pPr marL="3841682" indent="0">
              <a:buNone/>
              <a:defRPr sz="1100"/>
            </a:lvl8pPr>
            <a:lvl9pPr marL="4390494" indent="0">
              <a:buNone/>
              <a:defRPr sz="11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C6634-ECB5-4F62-A82B-E57538E23B3D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21.10.2019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3CBA-C377-483B-B857-75514A2761D6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9235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89406" y="4915060"/>
            <a:ext cx="7314248" cy="580251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389406" y="627385"/>
            <a:ext cx="7314248" cy="4212908"/>
          </a:xfrm>
        </p:spPr>
        <p:txBody>
          <a:bodyPr/>
          <a:lstStyle>
            <a:lvl1pPr marL="0" indent="0">
              <a:buNone/>
              <a:defRPr sz="3800"/>
            </a:lvl1pPr>
            <a:lvl2pPr marL="548812" indent="0">
              <a:buNone/>
              <a:defRPr sz="3400"/>
            </a:lvl2pPr>
            <a:lvl3pPr marL="1097623" indent="0">
              <a:buNone/>
              <a:defRPr sz="2900"/>
            </a:lvl3pPr>
            <a:lvl4pPr marL="1646435" indent="0">
              <a:buNone/>
              <a:defRPr sz="2400"/>
            </a:lvl4pPr>
            <a:lvl5pPr marL="2195246" indent="0">
              <a:buNone/>
              <a:defRPr sz="2400"/>
            </a:lvl5pPr>
            <a:lvl6pPr marL="2744058" indent="0">
              <a:buNone/>
              <a:defRPr sz="2400"/>
            </a:lvl6pPr>
            <a:lvl7pPr marL="3292871" indent="0">
              <a:buNone/>
              <a:defRPr sz="2400"/>
            </a:lvl7pPr>
            <a:lvl8pPr marL="3841682" indent="0">
              <a:buNone/>
              <a:defRPr sz="2400"/>
            </a:lvl8pPr>
            <a:lvl9pPr marL="4390494" indent="0">
              <a:buNone/>
              <a:defRPr sz="24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389406" y="5495310"/>
            <a:ext cx="7314248" cy="824052"/>
          </a:xfrm>
        </p:spPr>
        <p:txBody>
          <a:bodyPr/>
          <a:lstStyle>
            <a:lvl1pPr marL="0" indent="0">
              <a:buNone/>
              <a:defRPr sz="1700"/>
            </a:lvl1pPr>
            <a:lvl2pPr marL="548812" indent="0">
              <a:buNone/>
              <a:defRPr sz="1400"/>
            </a:lvl2pPr>
            <a:lvl3pPr marL="1097623" indent="0">
              <a:buNone/>
              <a:defRPr sz="1200"/>
            </a:lvl3pPr>
            <a:lvl4pPr marL="1646435" indent="0">
              <a:buNone/>
              <a:defRPr sz="1100"/>
            </a:lvl4pPr>
            <a:lvl5pPr marL="2195246" indent="0">
              <a:buNone/>
              <a:defRPr sz="1100"/>
            </a:lvl5pPr>
            <a:lvl6pPr marL="2744058" indent="0">
              <a:buNone/>
              <a:defRPr sz="1100"/>
            </a:lvl6pPr>
            <a:lvl7pPr marL="3292871" indent="0">
              <a:buNone/>
              <a:defRPr sz="1100"/>
            </a:lvl7pPr>
            <a:lvl8pPr marL="3841682" indent="0">
              <a:buNone/>
              <a:defRPr sz="1100"/>
            </a:lvl8pPr>
            <a:lvl9pPr marL="4390494" indent="0">
              <a:buNone/>
              <a:defRPr sz="11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BBCB5-30B5-4BFD-A59E-53BFE0126EF6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21.10.2019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3CBA-C377-483B-B857-75514A2761D6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3836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14112-6BBA-444D-83AF-F2F0A144E398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21.10.2019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3CBA-C377-483B-B857-75514A2761D6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45057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838049" y="281188"/>
            <a:ext cx="2742843" cy="5991041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09522" y="281188"/>
            <a:ext cx="8025355" cy="5991041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53A42-A78F-44AE-B40E-A2B99105DF94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21.10.2019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3CBA-C377-483B-B857-75514A2761D6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1879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914281" y="2181222"/>
            <a:ext cx="10361851" cy="1505074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828562" y="3978857"/>
            <a:ext cx="8533289" cy="179438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8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976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464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952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44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928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416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904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7104A-C9E6-40C9-BF84-BD526C692FCE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21.10.2019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04823-1FB8-4C6B-9562-78D221BD88A7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8119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7104A-C9E6-40C9-BF84-BD526C692FCE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21.10.2019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04823-1FB8-4C6B-9562-78D221BD88A7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3676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 descr="OPTP_CZ_RO_B_C-RGB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18543" y="6313229"/>
            <a:ext cx="3985914" cy="687828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8"/>
            <a:ext cx="10971372" cy="925313"/>
          </a:xfrm>
          <a:prstGeom prst="rect">
            <a:avLst/>
          </a:prstGeom>
        </p:spPr>
        <p:txBody>
          <a:bodyPr lIns="91430" tIns="45715" rIns="91430" bIns="45715"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cs-CZ" dirty="0" smtClean="0"/>
              <a:t>Nadpis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09521" y="1638354"/>
            <a:ext cx="10971372" cy="4633874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defRPr sz="4000"/>
            </a:lvl1pPr>
            <a:lvl2pPr>
              <a:buFont typeface="Arial" pitchFamily="34" charset="0"/>
              <a:buChar char="»"/>
              <a:defRPr sz="3600"/>
            </a:lvl2pPr>
            <a:lvl4pPr>
              <a:buFont typeface="Arial" pitchFamily="34" charset="0"/>
              <a:buChar char="»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241069"/>
            <a:ext cx="12208532" cy="103353"/>
          </a:xfrm>
          <a:prstGeom prst="rect">
            <a:avLst/>
          </a:prstGeom>
        </p:spPr>
      </p:pic>
      <p:pic>
        <p:nvPicPr>
          <p:cNvPr id="8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10"/>
            <a:ext cx="8039423" cy="701104"/>
          </a:xfrm>
          <a:prstGeom prst="rect">
            <a:avLst/>
          </a:prstGeom>
        </p:spPr>
      </p:pic>
      <p:sp>
        <p:nvSpPr>
          <p:cNvPr id="11" name="Zástupný symbol pro číslo snímku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62960" y="4511973"/>
            <a:ext cx="10361851" cy="1394550"/>
          </a:xfrm>
        </p:spPr>
        <p:txBody>
          <a:bodyPr anchor="t"/>
          <a:lstStyle>
            <a:lvl1pPr algn="l">
              <a:defRPr sz="48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962960" y="2976019"/>
            <a:ext cx="10361851" cy="1535955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48812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9762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4643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195246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744058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292871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84168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39049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7104A-C9E6-40C9-BF84-BD526C692FCE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21.10.2019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04823-1FB8-4C6B-9562-78D221BD88A7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8604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09522" y="1638355"/>
            <a:ext cx="5384099" cy="4633874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96793" y="1638355"/>
            <a:ext cx="5384099" cy="4633874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7104A-C9E6-40C9-BF84-BD526C692FCE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21.10.2019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04823-1FB8-4C6B-9562-78D221BD88A7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6926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09521" y="1571714"/>
            <a:ext cx="5386216" cy="655016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8812" indent="0">
              <a:buNone/>
              <a:defRPr sz="2400" b="1"/>
            </a:lvl2pPr>
            <a:lvl3pPr marL="1097623" indent="0">
              <a:buNone/>
              <a:defRPr sz="2200" b="1"/>
            </a:lvl3pPr>
            <a:lvl4pPr marL="1646435" indent="0">
              <a:buNone/>
              <a:defRPr sz="1900" b="1"/>
            </a:lvl4pPr>
            <a:lvl5pPr marL="2195246" indent="0">
              <a:buNone/>
              <a:defRPr sz="1900" b="1"/>
            </a:lvl5pPr>
            <a:lvl6pPr marL="2744058" indent="0">
              <a:buNone/>
              <a:defRPr sz="1900" b="1"/>
            </a:lvl6pPr>
            <a:lvl7pPr marL="3292871" indent="0">
              <a:buNone/>
              <a:defRPr sz="1900" b="1"/>
            </a:lvl7pPr>
            <a:lvl8pPr marL="3841682" indent="0">
              <a:buNone/>
              <a:defRPr sz="1900" b="1"/>
            </a:lvl8pPr>
            <a:lvl9pPr marL="4390494" indent="0">
              <a:buNone/>
              <a:defRPr sz="19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09521" y="2226731"/>
            <a:ext cx="5386216" cy="4045497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92561" y="1571714"/>
            <a:ext cx="5388332" cy="655016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8812" indent="0">
              <a:buNone/>
              <a:defRPr sz="2400" b="1"/>
            </a:lvl2pPr>
            <a:lvl3pPr marL="1097623" indent="0">
              <a:buNone/>
              <a:defRPr sz="2200" b="1"/>
            </a:lvl3pPr>
            <a:lvl4pPr marL="1646435" indent="0">
              <a:buNone/>
              <a:defRPr sz="1900" b="1"/>
            </a:lvl4pPr>
            <a:lvl5pPr marL="2195246" indent="0">
              <a:buNone/>
              <a:defRPr sz="1900" b="1"/>
            </a:lvl5pPr>
            <a:lvl6pPr marL="2744058" indent="0">
              <a:buNone/>
              <a:defRPr sz="1900" b="1"/>
            </a:lvl6pPr>
            <a:lvl7pPr marL="3292871" indent="0">
              <a:buNone/>
              <a:defRPr sz="1900" b="1"/>
            </a:lvl7pPr>
            <a:lvl8pPr marL="3841682" indent="0">
              <a:buNone/>
              <a:defRPr sz="1900" b="1"/>
            </a:lvl8pPr>
            <a:lvl9pPr marL="4390494" indent="0">
              <a:buNone/>
              <a:defRPr sz="19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92561" y="2226731"/>
            <a:ext cx="5388332" cy="4045497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7104A-C9E6-40C9-BF84-BD526C692FCE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21.10.2019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04823-1FB8-4C6B-9562-78D221BD88A7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1094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7104A-C9E6-40C9-BF84-BD526C692FCE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21.10.2019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04823-1FB8-4C6B-9562-78D221BD88A7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5416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7104A-C9E6-40C9-BF84-BD526C692FCE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21.10.2019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04823-1FB8-4C6B-9562-78D221BD88A7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1475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521" y="279560"/>
            <a:ext cx="4010562" cy="1189756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6113" y="279562"/>
            <a:ext cx="6814779" cy="5992667"/>
          </a:xfrm>
        </p:spPr>
        <p:txBody>
          <a:bodyPr/>
          <a:lstStyle>
            <a:lvl1pPr>
              <a:defRPr sz="3800"/>
            </a:lvl1pPr>
            <a:lvl2pPr>
              <a:defRPr sz="34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09521" y="1469317"/>
            <a:ext cx="4010562" cy="4802910"/>
          </a:xfrm>
        </p:spPr>
        <p:txBody>
          <a:bodyPr/>
          <a:lstStyle>
            <a:lvl1pPr marL="0" indent="0">
              <a:buNone/>
              <a:defRPr sz="1700"/>
            </a:lvl1pPr>
            <a:lvl2pPr marL="548812" indent="0">
              <a:buNone/>
              <a:defRPr sz="1400"/>
            </a:lvl2pPr>
            <a:lvl3pPr marL="1097623" indent="0">
              <a:buNone/>
              <a:defRPr sz="1200"/>
            </a:lvl3pPr>
            <a:lvl4pPr marL="1646435" indent="0">
              <a:buNone/>
              <a:defRPr sz="1100"/>
            </a:lvl4pPr>
            <a:lvl5pPr marL="2195246" indent="0">
              <a:buNone/>
              <a:defRPr sz="1100"/>
            </a:lvl5pPr>
            <a:lvl6pPr marL="2744058" indent="0">
              <a:buNone/>
              <a:defRPr sz="1100"/>
            </a:lvl6pPr>
            <a:lvl7pPr marL="3292871" indent="0">
              <a:buNone/>
              <a:defRPr sz="1100"/>
            </a:lvl7pPr>
            <a:lvl8pPr marL="3841682" indent="0">
              <a:buNone/>
              <a:defRPr sz="1100"/>
            </a:lvl8pPr>
            <a:lvl9pPr marL="4390494" indent="0">
              <a:buNone/>
              <a:defRPr sz="11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7104A-C9E6-40C9-BF84-BD526C692FCE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21.10.2019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04823-1FB8-4C6B-9562-78D221BD88A7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7938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89406" y="4915060"/>
            <a:ext cx="7314248" cy="580251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389406" y="627385"/>
            <a:ext cx="7314248" cy="4212908"/>
          </a:xfrm>
        </p:spPr>
        <p:txBody>
          <a:bodyPr/>
          <a:lstStyle>
            <a:lvl1pPr marL="0" indent="0">
              <a:buNone/>
              <a:defRPr sz="3800"/>
            </a:lvl1pPr>
            <a:lvl2pPr marL="548812" indent="0">
              <a:buNone/>
              <a:defRPr sz="3400"/>
            </a:lvl2pPr>
            <a:lvl3pPr marL="1097623" indent="0">
              <a:buNone/>
              <a:defRPr sz="2900"/>
            </a:lvl3pPr>
            <a:lvl4pPr marL="1646435" indent="0">
              <a:buNone/>
              <a:defRPr sz="2400"/>
            </a:lvl4pPr>
            <a:lvl5pPr marL="2195246" indent="0">
              <a:buNone/>
              <a:defRPr sz="2400"/>
            </a:lvl5pPr>
            <a:lvl6pPr marL="2744058" indent="0">
              <a:buNone/>
              <a:defRPr sz="2400"/>
            </a:lvl6pPr>
            <a:lvl7pPr marL="3292871" indent="0">
              <a:buNone/>
              <a:defRPr sz="2400"/>
            </a:lvl7pPr>
            <a:lvl8pPr marL="3841682" indent="0">
              <a:buNone/>
              <a:defRPr sz="2400"/>
            </a:lvl8pPr>
            <a:lvl9pPr marL="4390494" indent="0">
              <a:buNone/>
              <a:defRPr sz="24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389406" y="5495310"/>
            <a:ext cx="7314248" cy="824052"/>
          </a:xfrm>
        </p:spPr>
        <p:txBody>
          <a:bodyPr/>
          <a:lstStyle>
            <a:lvl1pPr marL="0" indent="0">
              <a:buNone/>
              <a:defRPr sz="1700"/>
            </a:lvl1pPr>
            <a:lvl2pPr marL="548812" indent="0">
              <a:buNone/>
              <a:defRPr sz="1400"/>
            </a:lvl2pPr>
            <a:lvl3pPr marL="1097623" indent="0">
              <a:buNone/>
              <a:defRPr sz="1200"/>
            </a:lvl3pPr>
            <a:lvl4pPr marL="1646435" indent="0">
              <a:buNone/>
              <a:defRPr sz="1100"/>
            </a:lvl4pPr>
            <a:lvl5pPr marL="2195246" indent="0">
              <a:buNone/>
              <a:defRPr sz="1100"/>
            </a:lvl5pPr>
            <a:lvl6pPr marL="2744058" indent="0">
              <a:buNone/>
              <a:defRPr sz="1100"/>
            </a:lvl6pPr>
            <a:lvl7pPr marL="3292871" indent="0">
              <a:buNone/>
              <a:defRPr sz="1100"/>
            </a:lvl7pPr>
            <a:lvl8pPr marL="3841682" indent="0">
              <a:buNone/>
              <a:defRPr sz="1100"/>
            </a:lvl8pPr>
            <a:lvl9pPr marL="4390494" indent="0">
              <a:buNone/>
              <a:defRPr sz="11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7104A-C9E6-40C9-BF84-BD526C692FCE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21.10.2019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04823-1FB8-4C6B-9562-78D221BD88A7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899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7104A-C9E6-40C9-BF84-BD526C692FCE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21.10.2019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04823-1FB8-4C6B-9562-78D221BD88A7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875963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838049" y="281188"/>
            <a:ext cx="2742843" cy="5991041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09522" y="281188"/>
            <a:ext cx="8025355" cy="5991041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7104A-C9E6-40C9-BF84-BD526C692FCE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21.10.2019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04823-1FB8-4C6B-9562-78D221BD88A7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9920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ředělový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550590" y="2204112"/>
            <a:ext cx="10971372" cy="1170252"/>
          </a:xfrm>
          <a:prstGeom prst="rect">
            <a:avLst/>
          </a:prstGeom>
        </p:spPr>
        <p:txBody>
          <a:bodyPr lIns="91430" tIns="45715" rIns="91430" bIns="45715">
            <a:normAutofit/>
          </a:bodyPr>
          <a:lstStyle>
            <a:lvl1pPr>
              <a:defRPr sz="6000" baseline="0">
                <a:solidFill>
                  <a:srgbClr val="034EA2"/>
                </a:solidFill>
              </a:defRPr>
            </a:lvl1pPr>
          </a:lstStyle>
          <a:p>
            <a:r>
              <a:rPr lang="cs-CZ" dirty="0" smtClean="0"/>
              <a:t>Název tématu/předělu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758" y="3582765"/>
            <a:ext cx="8092440" cy="68580"/>
          </a:xfrm>
          <a:prstGeom prst="rect">
            <a:avLst/>
          </a:prstGeom>
        </p:spPr>
      </p:pic>
      <p:pic>
        <p:nvPicPr>
          <p:cNvPr id="9" name="Obrázek 8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18543" y="6313229"/>
            <a:ext cx="3985914" cy="687828"/>
          </a:xfrm>
          <a:prstGeom prst="rect">
            <a:avLst/>
          </a:prstGeom>
        </p:spPr>
      </p:pic>
      <p:pic>
        <p:nvPicPr>
          <p:cNvPr id="10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10"/>
            <a:ext cx="8039423" cy="7011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8"/>
            <a:ext cx="10971372" cy="925313"/>
          </a:xfrm>
          <a:prstGeom prst="rect">
            <a:avLst/>
          </a:prstGeom>
        </p:spPr>
        <p:txBody>
          <a:bodyPr lIns="91430" tIns="45715" rIns="91430" bIns="45715"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cs-CZ" dirty="0" smtClean="0"/>
              <a:t>Nadpis</a:t>
            </a: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241069"/>
            <a:ext cx="12208532" cy="103353"/>
          </a:xfrm>
          <a:prstGeom prst="rect">
            <a:avLst/>
          </a:prstGeom>
        </p:spPr>
      </p:pic>
      <p:sp>
        <p:nvSpPr>
          <p:cNvPr id="10" name="Zástupný symbol pro graf 9"/>
          <p:cNvSpPr>
            <a:spLocks noGrp="1"/>
          </p:cNvSpPr>
          <p:nvPr>
            <p:ph type="chart" sz="quarter" idx="13"/>
          </p:nvPr>
        </p:nvSpPr>
        <p:spPr>
          <a:xfrm>
            <a:off x="622301" y="1566864"/>
            <a:ext cx="10945812" cy="4392612"/>
          </a:xfrm>
          <a:prstGeom prst="rect">
            <a:avLst/>
          </a:prstGeom>
        </p:spPr>
        <p:txBody>
          <a:bodyPr lIns="91430" tIns="45715" rIns="91430" bIns="45715"/>
          <a:lstStyle/>
          <a:p>
            <a:r>
              <a:rPr lang="cs-CZ" smtClean="0"/>
              <a:t>Kliknutím na ikonu přidáte graf.</a:t>
            </a: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11" name="Obrázek 10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18543" y="6313229"/>
            <a:ext cx="3985914" cy="687828"/>
          </a:xfrm>
          <a:prstGeom prst="rect">
            <a:avLst/>
          </a:prstGeom>
        </p:spPr>
      </p:pic>
      <p:pic>
        <p:nvPicPr>
          <p:cNvPr id="12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10"/>
            <a:ext cx="8039423" cy="7011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ul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8"/>
            <a:ext cx="10971372" cy="925313"/>
          </a:xfrm>
          <a:prstGeom prst="rect">
            <a:avLst/>
          </a:prstGeom>
        </p:spPr>
        <p:txBody>
          <a:bodyPr lIns="91430" tIns="45715" rIns="91430" bIns="45715"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cs-CZ" dirty="0" smtClean="0"/>
              <a:t>Nadpis</a:t>
            </a: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241069"/>
            <a:ext cx="12208532" cy="103353"/>
          </a:xfrm>
          <a:prstGeom prst="rect">
            <a:avLst/>
          </a:prstGeom>
        </p:spPr>
      </p:pic>
      <p:sp>
        <p:nvSpPr>
          <p:cNvPr id="15" name="Zástupný symbol pro tabulku 14"/>
          <p:cNvSpPr>
            <a:spLocks noGrp="1"/>
          </p:cNvSpPr>
          <p:nvPr>
            <p:ph type="tbl" sz="quarter" idx="13"/>
          </p:nvPr>
        </p:nvSpPr>
        <p:spPr>
          <a:xfrm>
            <a:off x="622301" y="1638301"/>
            <a:ext cx="11017250" cy="4321175"/>
          </a:xfrm>
          <a:prstGeom prst="rect">
            <a:avLst/>
          </a:prstGeom>
        </p:spPr>
        <p:txBody>
          <a:bodyPr lIns="91430" tIns="45715" rIns="91430" bIns="45715"/>
          <a:lstStyle/>
          <a:p>
            <a:r>
              <a:rPr lang="cs-CZ" smtClean="0"/>
              <a:t>Kliknutím na ikonu přidáte tabulku.</a:t>
            </a:r>
            <a:endParaRPr lang="cs-CZ"/>
          </a:p>
        </p:txBody>
      </p:sp>
      <p:sp>
        <p:nvSpPr>
          <p:cNvPr id="10" name="Zástupný symbol pro číslo snímku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12" name="Obrázek 11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18543" y="6313229"/>
            <a:ext cx="3985914" cy="687828"/>
          </a:xfrm>
          <a:prstGeom prst="rect">
            <a:avLst/>
          </a:prstGeom>
        </p:spPr>
      </p:pic>
      <p:pic>
        <p:nvPicPr>
          <p:cNvPr id="13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10"/>
            <a:ext cx="8039423" cy="7011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věrečný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846735" y="4806900"/>
            <a:ext cx="8496944" cy="1008112"/>
          </a:xfrm>
          <a:prstGeom prst="rect">
            <a:avLst/>
          </a:prstGeom>
        </p:spPr>
        <p:txBody>
          <a:bodyPr lIns="89991" tIns="45715" rIns="91430" bIns="45715">
            <a:normAutofit/>
          </a:bodyPr>
          <a:lstStyle>
            <a:lvl1pPr marL="0" indent="0" algn="ctr">
              <a:buNone/>
              <a:defRPr sz="2800" baseline="0">
                <a:solidFill>
                  <a:srgbClr val="034EA2"/>
                </a:solidFill>
              </a:defRPr>
            </a:lvl1pPr>
            <a:lvl2pPr marL="6146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93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440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587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73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881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3028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917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smtClean="0"/>
              <a:t>Jméno autora/autorů a kontakt</a:t>
            </a:r>
            <a:endParaRPr lang="cs-CZ" dirty="0"/>
          </a:p>
        </p:txBody>
      </p:sp>
      <p:sp>
        <p:nvSpPr>
          <p:cNvPr id="19" name="Nadpis 18"/>
          <p:cNvSpPr>
            <a:spLocks noGrp="1"/>
          </p:cNvSpPr>
          <p:nvPr>
            <p:ph type="title" hasCustomPrompt="1"/>
          </p:nvPr>
        </p:nvSpPr>
        <p:spPr>
          <a:xfrm>
            <a:off x="1054100" y="2789238"/>
            <a:ext cx="10081666" cy="1225574"/>
          </a:xfrm>
          <a:prstGeom prst="rect">
            <a:avLst/>
          </a:prstGeom>
        </p:spPr>
        <p:txBody>
          <a:bodyPr lIns="89991" tIns="45715" rIns="91430" bIns="45715">
            <a:normAutofit/>
          </a:bodyPr>
          <a:lstStyle>
            <a:lvl1pPr algn="ctr">
              <a:defRPr sz="5400" b="0" baseline="0">
                <a:solidFill>
                  <a:srgbClr val="034EA2"/>
                </a:solidFill>
              </a:defRPr>
            </a:lvl1pPr>
          </a:lstStyle>
          <a:p>
            <a:r>
              <a:rPr lang="cs-CZ" dirty="0" smtClean="0"/>
              <a:t>Rozloučení</a:t>
            </a:r>
            <a:endParaRPr lang="cs-CZ" dirty="0"/>
          </a:p>
        </p:txBody>
      </p:sp>
      <p:pic>
        <p:nvPicPr>
          <p:cNvPr id="9" name="Obrázek 8" descr="roh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99539" y="0"/>
            <a:ext cx="4590876" cy="4590876"/>
          </a:xfrm>
          <a:prstGeom prst="rect">
            <a:avLst/>
          </a:prstGeom>
        </p:spPr>
      </p:pic>
      <p:pic>
        <p:nvPicPr>
          <p:cNvPr id="10" name="Obrázek 9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62959" y="5959029"/>
            <a:ext cx="4464496" cy="7704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914281" y="2181222"/>
            <a:ext cx="10361851" cy="1505074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828562" y="3978857"/>
            <a:ext cx="8533289" cy="179438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8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976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464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952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44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928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416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904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29247-99C4-45A0-B479-679B53548CD7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21.10.2019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3CBA-C377-483B-B857-75514A2761D6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082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CE88B-147F-4256-B470-0F172B45CFFB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21.10.2019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3CBA-C377-483B-B857-75514A2761D6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0214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62960" y="4511973"/>
            <a:ext cx="10361851" cy="1394550"/>
          </a:xfrm>
        </p:spPr>
        <p:txBody>
          <a:bodyPr anchor="t"/>
          <a:lstStyle>
            <a:lvl1pPr algn="l">
              <a:defRPr sz="48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962960" y="2976019"/>
            <a:ext cx="10361851" cy="1535955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48812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9762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4643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195246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744058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292871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84168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39049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048F6-3F1C-4C3B-A0FE-DFE40F4CE352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21.10.2019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3CBA-C377-483B-B857-75514A2761D6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874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image" Target="../media/image7.jpg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image" Target="../media/image9.jpg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759502" y="5887021"/>
            <a:ext cx="2844430" cy="373831"/>
          </a:xfrm>
          <a:prstGeom prst="rect">
            <a:avLst/>
          </a:prstGeom>
        </p:spPr>
        <p:txBody>
          <a:bodyPr vert="horz" lIns="122937" tIns="61469" rIns="122937" bIns="6146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60" r:id="rId3"/>
    <p:sldLayoutId id="2147483662" r:id="rId4"/>
    <p:sldLayoutId id="2147483663" r:id="rId5"/>
    <p:sldLayoutId id="2147483649" r:id="rId6"/>
  </p:sldLayoutIdLst>
  <p:txStyles>
    <p:titleStyle>
      <a:lvl1pPr algn="ctr" defTabSz="1229374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1015" indent="-461015" algn="l" defTabSz="1229374" rtl="0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8868" indent="-384179" algn="l" defTabSz="1229374" rtl="0" eaLnBrk="1" latinLnBrk="0" hangingPunct="1">
        <a:spcBef>
          <a:spcPct val="20000"/>
        </a:spcBef>
        <a:buFont typeface="Arial" pitchFamily="34" charset="0"/>
        <a:buChar char="–"/>
        <a:defRPr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536719" indent="-307344" algn="l" defTabSz="1229374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51406" indent="-307344" algn="l" defTabSz="1229374" rtl="0" eaLnBrk="1" latinLnBrk="0" hangingPunct="1">
        <a:spcBef>
          <a:spcPct val="20000"/>
        </a:spcBef>
        <a:buFont typeface="Arial" pitchFamily="34" charset="0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766094" indent="-307344" algn="l" defTabSz="1229374" rtl="0" eaLnBrk="1" latinLnBrk="0" hangingPunct="1">
        <a:spcBef>
          <a:spcPct val="20000"/>
        </a:spcBef>
        <a:buFont typeface="Arial" pitchFamily="34" charset="0"/>
        <a:buChar char="»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80781" indent="-307344" algn="l" defTabSz="1229374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95468" indent="-307344" algn="l" defTabSz="1229374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10155" indent="-307344" algn="l" defTabSz="1229374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24844" indent="-307344" algn="l" defTabSz="1229374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122937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4687" algn="l" defTabSz="122937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9374" algn="l" defTabSz="122937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44062" algn="l" defTabSz="122937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58749" algn="l" defTabSz="122937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73437" algn="l" defTabSz="122937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88124" algn="l" defTabSz="122937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302813" algn="l" defTabSz="122937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917500" algn="l" defTabSz="122937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609521" y="281186"/>
            <a:ext cx="10971372" cy="1170252"/>
          </a:xfrm>
          <a:prstGeom prst="rect">
            <a:avLst/>
          </a:prstGeom>
        </p:spPr>
        <p:txBody>
          <a:bodyPr vert="horz" lIns="109763" tIns="54881" rIns="109763" bIns="54881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09521" y="1638355"/>
            <a:ext cx="10971372" cy="4633874"/>
          </a:xfrm>
          <a:prstGeom prst="rect">
            <a:avLst/>
          </a:prstGeom>
        </p:spPr>
        <p:txBody>
          <a:bodyPr vert="horz" lIns="109763" tIns="54881" rIns="109763" bIns="54881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09520" y="6507904"/>
            <a:ext cx="2844430" cy="373831"/>
          </a:xfrm>
          <a:prstGeom prst="rect">
            <a:avLst/>
          </a:prstGeom>
        </p:spPr>
        <p:txBody>
          <a:bodyPr vert="horz" lIns="109763" tIns="54881" rIns="109763" bIns="54881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97623"/>
            <a:fld id="{750FDF22-7244-413C-A12F-6F50E6F8F49F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pPr defTabSz="1097623"/>
              <a:t>21.10.2019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165058" y="6507904"/>
            <a:ext cx="3860297" cy="373831"/>
          </a:xfrm>
          <a:prstGeom prst="rect">
            <a:avLst/>
          </a:prstGeom>
        </p:spPr>
        <p:txBody>
          <a:bodyPr vert="horz" lIns="109763" tIns="54881" rIns="109763" bIns="54881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97623"/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736463" y="6507904"/>
            <a:ext cx="2844430" cy="373831"/>
          </a:xfrm>
          <a:prstGeom prst="rect">
            <a:avLst/>
          </a:prstGeom>
        </p:spPr>
        <p:txBody>
          <a:bodyPr vert="horz" lIns="109763" tIns="54881" rIns="109763" bIns="54881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97623"/>
            <a:fld id="{D6D43CBA-C377-483B-B857-75514A2761D6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 defTabSz="1097623"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022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hf hdr="0" ftr="0" dt="0"/>
  <p:txStyles>
    <p:titleStyle>
      <a:lvl1pPr algn="ctr" defTabSz="1097623" rtl="0" eaLnBrk="1" latinLnBrk="0" hangingPunct="1">
        <a:spcBef>
          <a:spcPct val="0"/>
        </a:spcBef>
        <a:buNone/>
        <a:defRPr sz="5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11608" indent="-411608" algn="l" defTabSz="1097623" rtl="0" eaLnBrk="1" latinLnBrk="0" hangingPunct="1">
        <a:spcBef>
          <a:spcPct val="20000"/>
        </a:spcBef>
        <a:buFont typeface="Arial" panose="020B0604020202020204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91819" indent="-343008" algn="l" defTabSz="1097623" rtl="0" eaLnBrk="1" latinLnBrk="0" hangingPunct="1">
        <a:spcBef>
          <a:spcPct val="20000"/>
        </a:spcBef>
        <a:buFont typeface="Arial" panose="020B0604020202020204" pitchFamily="34" charset="0"/>
        <a:buChar char="–"/>
        <a:defRPr sz="3400" kern="1200">
          <a:solidFill>
            <a:schemeClr val="tx1"/>
          </a:solidFill>
          <a:latin typeface="+mn-lt"/>
          <a:ea typeface="+mn-ea"/>
          <a:cs typeface="+mn-cs"/>
        </a:defRPr>
      </a:lvl2pPr>
      <a:lvl3pPr marL="1372030" indent="-274405" algn="l" defTabSz="1097623" rtl="0" eaLnBrk="1" latinLnBrk="0" hangingPunct="1">
        <a:spcBef>
          <a:spcPct val="20000"/>
        </a:spcBef>
        <a:buFont typeface="Arial" panose="020B0604020202020204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841" indent="-274405" algn="l" defTabSz="1097623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69653" indent="-274405" algn="l" defTabSz="1097623" rtl="0" eaLnBrk="1" latinLnBrk="0" hangingPunct="1">
        <a:spcBef>
          <a:spcPct val="20000"/>
        </a:spcBef>
        <a:buFont typeface="Arial" panose="020B0604020202020204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18464" indent="-274405" algn="l" defTabSz="1097623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67276" indent="-274405" algn="l" defTabSz="1097623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116088" indent="-274405" algn="l" defTabSz="1097623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64900" indent="-274405" algn="l" defTabSz="1097623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1097623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48812" algn="l" defTabSz="1097623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097623" algn="l" defTabSz="1097623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46435" algn="l" defTabSz="1097623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195246" algn="l" defTabSz="1097623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44058" algn="l" defTabSz="1097623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92871" algn="l" defTabSz="1097623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41682" algn="l" defTabSz="1097623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90494" algn="l" defTabSz="1097623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609521" y="281186"/>
            <a:ext cx="10971372" cy="1170252"/>
          </a:xfrm>
          <a:prstGeom prst="rect">
            <a:avLst/>
          </a:prstGeom>
        </p:spPr>
        <p:txBody>
          <a:bodyPr vert="horz" lIns="109763" tIns="54881" rIns="109763" bIns="54881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09521" y="1638355"/>
            <a:ext cx="10971372" cy="4633874"/>
          </a:xfrm>
          <a:prstGeom prst="rect">
            <a:avLst/>
          </a:prstGeom>
        </p:spPr>
        <p:txBody>
          <a:bodyPr vert="horz" lIns="109763" tIns="54881" rIns="109763" bIns="54881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09520" y="6507904"/>
            <a:ext cx="2844430" cy="373831"/>
          </a:xfrm>
          <a:prstGeom prst="rect">
            <a:avLst/>
          </a:prstGeom>
        </p:spPr>
        <p:txBody>
          <a:bodyPr vert="horz" lIns="109763" tIns="54881" rIns="109763" bIns="54881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97623"/>
            <a:fld id="{45B7104A-C9E6-40C9-BF84-BD526C692FCE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 defTabSz="1097623"/>
              <a:t>21.10.2019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165058" y="6507904"/>
            <a:ext cx="3860297" cy="373831"/>
          </a:xfrm>
          <a:prstGeom prst="rect">
            <a:avLst/>
          </a:prstGeom>
        </p:spPr>
        <p:txBody>
          <a:bodyPr vert="horz" lIns="109763" tIns="54881" rIns="109763" bIns="54881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97623"/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736463" y="6507904"/>
            <a:ext cx="2844430" cy="373831"/>
          </a:xfrm>
          <a:prstGeom prst="rect">
            <a:avLst/>
          </a:prstGeom>
        </p:spPr>
        <p:txBody>
          <a:bodyPr vert="horz" lIns="109763" tIns="54881" rIns="109763" bIns="54881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97623"/>
            <a:fld id="{A9104823-1FB8-4C6B-9562-78D221BD88A7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 defTabSz="1097623"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6972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ctr" defTabSz="1097623" rtl="0" eaLnBrk="1" latinLnBrk="0" hangingPunct="1">
        <a:spcBef>
          <a:spcPct val="0"/>
        </a:spcBef>
        <a:buNone/>
        <a:defRPr sz="5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11608" indent="-411608" algn="l" defTabSz="1097623" rtl="0" eaLnBrk="1" latinLnBrk="0" hangingPunct="1">
        <a:spcBef>
          <a:spcPct val="20000"/>
        </a:spcBef>
        <a:buFont typeface="Arial" panose="020B0604020202020204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91819" indent="-343008" algn="l" defTabSz="1097623" rtl="0" eaLnBrk="1" latinLnBrk="0" hangingPunct="1">
        <a:spcBef>
          <a:spcPct val="20000"/>
        </a:spcBef>
        <a:buFont typeface="Arial" panose="020B0604020202020204" pitchFamily="34" charset="0"/>
        <a:buChar char="–"/>
        <a:defRPr sz="3400" kern="1200">
          <a:solidFill>
            <a:schemeClr val="tx1"/>
          </a:solidFill>
          <a:latin typeface="+mn-lt"/>
          <a:ea typeface="+mn-ea"/>
          <a:cs typeface="+mn-cs"/>
        </a:defRPr>
      </a:lvl2pPr>
      <a:lvl3pPr marL="1372030" indent="-274405" algn="l" defTabSz="1097623" rtl="0" eaLnBrk="1" latinLnBrk="0" hangingPunct="1">
        <a:spcBef>
          <a:spcPct val="20000"/>
        </a:spcBef>
        <a:buFont typeface="Arial" panose="020B0604020202020204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841" indent="-274405" algn="l" defTabSz="1097623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69653" indent="-274405" algn="l" defTabSz="1097623" rtl="0" eaLnBrk="1" latinLnBrk="0" hangingPunct="1">
        <a:spcBef>
          <a:spcPct val="20000"/>
        </a:spcBef>
        <a:buFont typeface="Arial" panose="020B0604020202020204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18464" indent="-274405" algn="l" defTabSz="1097623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67276" indent="-274405" algn="l" defTabSz="1097623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116088" indent="-274405" algn="l" defTabSz="1097623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64900" indent="-274405" algn="l" defTabSz="1097623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1097623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48812" algn="l" defTabSz="1097623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097623" algn="l" defTabSz="1097623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46435" algn="l" defTabSz="1097623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195246" algn="l" defTabSz="1097623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44058" algn="l" defTabSz="1097623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92871" algn="l" defTabSz="1097623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41682" algn="l" defTabSz="1097623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90494" algn="l" defTabSz="1097623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5.pn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6.png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2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10" Type="http://schemas.openxmlformats.org/officeDocument/2006/relationships/image" Target="../media/image14.png"/><Relationship Id="rId4" Type="http://schemas.openxmlformats.org/officeDocument/2006/relationships/image" Target="../media/image13.jpeg"/><Relationship Id="rId9" Type="http://schemas.microsoft.com/office/2007/relationships/diagramDrawing" Target="../diagrams/drawing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nadpis 1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cs-CZ" b="1" dirty="0" smtClean="0"/>
              <a:t>Daniela </a:t>
            </a:r>
            <a:r>
              <a:rPr lang="cs-CZ" b="1" dirty="0" err="1" smtClean="0"/>
              <a:t>Büchlerová</a:t>
            </a:r>
            <a:r>
              <a:rPr lang="cs-CZ" b="1" dirty="0" smtClean="0"/>
              <a:t>	Ivana </a:t>
            </a:r>
            <a:r>
              <a:rPr lang="cs-CZ" b="1" dirty="0" err="1" smtClean="0"/>
              <a:t>Siglová</a:t>
            </a:r>
            <a:endParaRPr lang="cs-CZ" b="1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900001" y="2160000"/>
            <a:ext cx="8651590" cy="1170252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Zkušenosti s dopadovou evaluací strategických plánů sociálního začleňování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cs-CZ" dirty="0" smtClean="0"/>
              <a:t>Praha 24. 10. 2019 </a:t>
            </a:r>
            <a:endParaRPr lang="cs-CZ" dirty="0"/>
          </a:p>
        </p:txBody>
      </p:sp>
      <p:pic>
        <p:nvPicPr>
          <p:cNvPr id="2050" name="Picture 2" descr="C:\Users\siglova\Desktop\vse\GRAFICKÝ BALÍČEK\loga_nová_2017\ASZ_loga\ASZ_logo-cmyk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4722" y="5959028"/>
            <a:ext cx="2661044" cy="731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3CBA-C377-483B-B857-75514A2761D6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46534" y="54372"/>
            <a:ext cx="12025336" cy="702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bg1"/>
              </a:solidFill>
            </a:endParaRPr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190" y="126380"/>
            <a:ext cx="2699664" cy="742155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58" y="189968"/>
            <a:ext cx="3024336" cy="626886"/>
          </a:xfrm>
          <a:prstGeom prst="rect">
            <a:avLst/>
          </a:prstGeom>
        </p:spPr>
      </p:pic>
      <p:sp>
        <p:nvSpPr>
          <p:cNvPr id="12" name="Nadpis 1"/>
          <p:cNvSpPr txBox="1">
            <a:spLocks/>
          </p:cNvSpPr>
          <p:nvPr/>
        </p:nvSpPr>
        <p:spPr>
          <a:xfrm>
            <a:off x="609521" y="918468"/>
            <a:ext cx="10971372" cy="864096"/>
          </a:xfrm>
          <a:prstGeom prst="rect">
            <a:avLst/>
          </a:prstGeom>
        </p:spPr>
        <p:txBody>
          <a:bodyPr vert="horz" lIns="109763" tIns="54881" rIns="109763" bIns="54881" rtlCol="0" anchor="ctr">
            <a:noAutofit/>
          </a:bodyPr>
          <a:lstStyle>
            <a:lvl1pPr algn="ctr" defTabSz="1097623" rtl="0" eaLnBrk="1" latinLnBrk="0" hangingPunct="1">
              <a:spcBef>
                <a:spcPct val="0"/>
              </a:spcBef>
              <a:buNone/>
              <a:defRPr sz="5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sz="2600" b="1" dirty="0" smtClean="0">
                <a:solidFill>
                  <a:schemeClr val="tx2"/>
                </a:solidFill>
              </a:rPr>
              <a:t>BYDLENÍ: UDRŽENÍ STANDARDNÍHO BYDLENÍ</a:t>
            </a:r>
            <a:endParaRPr lang="cs-CZ" sz="2600" b="1" dirty="0">
              <a:solidFill>
                <a:schemeClr val="tx2"/>
              </a:solidFill>
            </a:endParaRPr>
          </a:p>
        </p:txBody>
      </p:sp>
      <p:sp>
        <p:nvSpPr>
          <p:cNvPr id="13" name="Zástupný symbol pro obsah 2"/>
          <p:cNvSpPr>
            <a:spLocks noGrp="1"/>
          </p:cNvSpPr>
          <p:nvPr>
            <p:ph idx="1"/>
          </p:nvPr>
        </p:nvSpPr>
        <p:spPr>
          <a:xfrm>
            <a:off x="622598" y="1926386"/>
            <a:ext cx="10971372" cy="1440354"/>
          </a:xfrm>
        </p:spPr>
        <p:txBody>
          <a:bodyPr lIns="109763" tIns="54881" rIns="109763" bIns="54881">
            <a:normAutofit/>
          </a:bodyPr>
          <a:lstStyle/>
          <a:p>
            <a:pPr marL="0" indent="0">
              <a:buNone/>
            </a:pPr>
            <a:r>
              <a:rPr lang="cs-CZ" sz="2400" b="1" dirty="0"/>
              <a:t>Posílení kapacit sociální práce     </a:t>
            </a:r>
            <a:r>
              <a:rPr lang="cs-CZ" sz="2400" dirty="0" smtClean="0"/>
              <a:t>→ </a:t>
            </a:r>
            <a:r>
              <a:rPr lang="cs-CZ" sz="2400" b="1" dirty="0"/>
              <a:t>Aktér 1 </a:t>
            </a:r>
            <a:r>
              <a:rPr lang="cs-CZ" sz="2400" dirty="0"/>
              <a:t>– 4 úvazky</a:t>
            </a:r>
          </a:p>
          <a:p>
            <a:pPr marL="0" indent="0">
              <a:buNone/>
            </a:pPr>
            <a:r>
              <a:rPr lang="cs-CZ" sz="2400" dirty="0"/>
              <a:t>			           </a:t>
            </a:r>
            <a:r>
              <a:rPr lang="cs-CZ" sz="2400" dirty="0" smtClean="0"/>
              <a:t> → </a:t>
            </a:r>
            <a:r>
              <a:rPr lang="cs-CZ" sz="2400" b="1" dirty="0"/>
              <a:t>Aktér 2 </a:t>
            </a:r>
            <a:r>
              <a:rPr lang="cs-CZ" sz="2400" dirty="0"/>
              <a:t>– 2 úvazky</a:t>
            </a:r>
          </a:p>
          <a:p>
            <a:pPr marL="0" indent="0">
              <a:buNone/>
            </a:pPr>
            <a:r>
              <a:rPr lang="cs-CZ" sz="2400" dirty="0"/>
              <a:t> 			            → </a:t>
            </a:r>
            <a:r>
              <a:rPr lang="cs-CZ" sz="2400" b="1" dirty="0"/>
              <a:t>Aktér 3 </a:t>
            </a:r>
            <a:r>
              <a:rPr lang="cs-CZ" sz="2400" dirty="0"/>
              <a:t>– 2 úvazky</a:t>
            </a:r>
          </a:p>
          <a:p>
            <a:pPr>
              <a:buFontTx/>
              <a:buChar char="-"/>
            </a:pPr>
            <a:endParaRPr lang="cs-CZ" dirty="0"/>
          </a:p>
          <a:p>
            <a:pPr>
              <a:buFontTx/>
              <a:buChar char="-"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  <p:graphicFrame>
        <p:nvGraphicFramePr>
          <p:cNvPr id="16" name="Tabulka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7294403"/>
              </p:ext>
            </p:extLst>
          </p:nvPr>
        </p:nvGraphicFramePr>
        <p:xfrm>
          <a:off x="694606" y="3870796"/>
          <a:ext cx="9791813" cy="22117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80495"/>
                <a:gridCol w="1550165"/>
                <a:gridCol w="1900521"/>
                <a:gridCol w="1847637"/>
                <a:gridCol w="1412995"/>
              </a:tblGrid>
              <a:tr h="75239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400" dirty="0">
                          <a:effectLst/>
                        </a:rPr>
                        <a:t>Organizace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28" marR="914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400" dirty="0">
                          <a:effectLst/>
                        </a:rPr>
                        <a:t>splněno 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28" marR="914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400" dirty="0">
                          <a:effectLst/>
                        </a:rPr>
                        <a:t>nesplněno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28" marR="914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400">
                          <a:effectLst/>
                        </a:rPr>
                        <a:t>v realizaci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28" marR="914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400">
                          <a:effectLst/>
                        </a:rPr>
                        <a:t>celkem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28" marR="91428" marT="0" marB="0"/>
                </a:tc>
              </a:tr>
              <a:tr h="36483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400" dirty="0" smtClean="0">
                          <a:effectLst/>
                        </a:rPr>
                        <a:t>Aktér 1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28" marR="91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400">
                          <a:effectLst/>
                        </a:rPr>
                        <a:t>103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28" marR="91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400" dirty="0">
                          <a:effectLst/>
                        </a:rPr>
                        <a:t>35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28" marR="91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400">
                          <a:effectLst/>
                        </a:rPr>
                        <a:t>27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28" marR="91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400">
                          <a:effectLst/>
                        </a:rPr>
                        <a:t>165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28" marR="91428" marT="0" marB="0"/>
                </a:tc>
              </a:tr>
              <a:tr h="36483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400" dirty="0" smtClean="0">
                          <a:effectLst/>
                        </a:rPr>
                        <a:t>Aktér 2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28" marR="91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400" dirty="0">
                          <a:effectLst/>
                        </a:rPr>
                        <a:t>74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28" marR="91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400">
                          <a:effectLst/>
                        </a:rPr>
                        <a:t>88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28" marR="91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400" dirty="0">
                          <a:effectLst/>
                        </a:rPr>
                        <a:t>10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28" marR="91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400">
                          <a:effectLst/>
                        </a:rPr>
                        <a:t>172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28" marR="91428" marT="0" marB="0"/>
                </a:tc>
              </a:tr>
              <a:tr h="36483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400" dirty="0" smtClean="0">
                          <a:effectLst/>
                        </a:rPr>
                        <a:t>Aktér 3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28" marR="91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400">
                          <a:effectLst/>
                        </a:rPr>
                        <a:t>8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28" marR="91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400">
                          <a:effectLst/>
                        </a:rPr>
                        <a:t>8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28" marR="91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400" dirty="0">
                          <a:effectLst/>
                        </a:rPr>
                        <a:t>0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28" marR="91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400" dirty="0">
                          <a:effectLst/>
                        </a:rPr>
                        <a:t>16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28" marR="91428" marT="0" marB="0"/>
                </a:tc>
              </a:tr>
              <a:tr h="36483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400" dirty="0">
                          <a:effectLst/>
                        </a:rPr>
                        <a:t>Celkem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28" marR="91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400" dirty="0">
                          <a:effectLst/>
                        </a:rPr>
                        <a:t>185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28" marR="91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400">
                          <a:effectLst/>
                        </a:rPr>
                        <a:t>131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28" marR="91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400">
                          <a:effectLst/>
                        </a:rPr>
                        <a:t>37</a:t>
                      </a:r>
                      <a:endParaRPr lang="cs-CZ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28" marR="914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400" dirty="0">
                          <a:effectLst/>
                        </a:rPr>
                        <a:t>353</a:t>
                      </a:r>
                      <a:endParaRPr lang="cs-CZ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28" marR="91428" marT="0" marB="0"/>
                </a:tc>
              </a:tr>
            </a:tbl>
          </a:graphicData>
        </a:graphic>
      </p:graphicFrame>
      <p:sp>
        <p:nvSpPr>
          <p:cNvPr id="17" name="TextovéPole 16"/>
          <p:cNvSpPr txBox="1"/>
          <p:nvPr/>
        </p:nvSpPr>
        <p:spPr>
          <a:xfrm>
            <a:off x="622598" y="3498352"/>
            <a:ext cx="6431877" cy="372444"/>
          </a:xfrm>
          <a:prstGeom prst="rect">
            <a:avLst/>
          </a:prstGeom>
          <a:noFill/>
        </p:spPr>
        <p:txBody>
          <a:bodyPr wrap="square" lIns="109763" tIns="54881" rIns="109763" bIns="54881" rtlCol="0">
            <a:spAutoFit/>
          </a:bodyPr>
          <a:lstStyle/>
          <a:p>
            <a:r>
              <a:rPr lang="cs-CZ" sz="1700" b="1" dirty="0"/>
              <a:t>Přehled zakázek sociálních služeb na podporu bydlení</a:t>
            </a:r>
          </a:p>
        </p:txBody>
      </p:sp>
    </p:spTree>
    <p:extLst>
      <p:ext uri="{BB962C8B-B14F-4D97-AF65-F5344CB8AC3E}">
        <p14:creationId xmlns:p14="http://schemas.microsoft.com/office/powerpoint/2010/main" val="231275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3CBA-C377-483B-B857-75514A2761D6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46534" y="54372"/>
            <a:ext cx="12025336" cy="702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bg1"/>
              </a:solidFill>
            </a:endParaRPr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190" y="126380"/>
            <a:ext cx="2699664" cy="742155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58" y="189968"/>
            <a:ext cx="3024336" cy="626886"/>
          </a:xfrm>
          <a:prstGeom prst="rect">
            <a:avLst/>
          </a:prstGeom>
        </p:spPr>
      </p:pic>
      <p:sp>
        <p:nvSpPr>
          <p:cNvPr id="12" name="Nadpis 1"/>
          <p:cNvSpPr txBox="1">
            <a:spLocks/>
          </p:cNvSpPr>
          <p:nvPr/>
        </p:nvSpPr>
        <p:spPr>
          <a:xfrm>
            <a:off x="609521" y="918468"/>
            <a:ext cx="10971372" cy="864096"/>
          </a:xfrm>
          <a:prstGeom prst="rect">
            <a:avLst/>
          </a:prstGeom>
        </p:spPr>
        <p:txBody>
          <a:bodyPr vert="horz" lIns="109763" tIns="54881" rIns="109763" bIns="54881" rtlCol="0" anchor="ctr">
            <a:noAutofit/>
          </a:bodyPr>
          <a:lstStyle>
            <a:lvl1pPr algn="ctr" defTabSz="1097623" rtl="0" eaLnBrk="1" latinLnBrk="0" hangingPunct="1">
              <a:spcBef>
                <a:spcPct val="0"/>
              </a:spcBef>
              <a:buNone/>
              <a:defRPr sz="5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sz="2600" b="1" dirty="0" smtClean="0">
                <a:solidFill>
                  <a:schemeClr val="tx2"/>
                </a:solidFill>
              </a:rPr>
              <a:t>BYDLENÍ: UDRŽENÍ STANDARDNÍHO BYDLENÍ</a:t>
            </a:r>
            <a:endParaRPr lang="cs-CZ" sz="2600" b="1" dirty="0">
              <a:solidFill>
                <a:schemeClr val="tx2"/>
              </a:solidFill>
            </a:endParaRPr>
          </a:p>
        </p:txBody>
      </p:sp>
      <p:sp>
        <p:nvSpPr>
          <p:cNvPr id="14" name="Zástupný symbol pro obsah 2"/>
          <p:cNvSpPr>
            <a:spLocks noGrp="1"/>
          </p:cNvSpPr>
          <p:nvPr>
            <p:ph idx="1"/>
          </p:nvPr>
        </p:nvSpPr>
        <p:spPr>
          <a:xfrm>
            <a:off x="609521" y="1757202"/>
            <a:ext cx="10971372" cy="4633874"/>
          </a:xfrm>
        </p:spPr>
        <p:txBody>
          <a:bodyPr/>
          <a:lstStyle/>
          <a:p>
            <a:r>
              <a:rPr lang="cs-CZ" sz="2800" b="1" dirty="0"/>
              <a:t>Řešení dluhů na nájemném</a:t>
            </a:r>
          </a:p>
          <a:p>
            <a:pPr marL="0" indent="0">
              <a:buNone/>
            </a:pPr>
            <a:r>
              <a:rPr lang="cs-CZ" sz="2800" dirty="0"/>
              <a:t>            - systém včasné intervence </a:t>
            </a:r>
          </a:p>
          <a:p>
            <a:pPr marL="0" indent="0">
              <a:buNone/>
            </a:pPr>
            <a:r>
              <a:rPr lang="cs-CZ" sz="2800" dirty="0"/>
              <a:t>            - snižování dluhu </a:t>
            </a:r>
            <a:endParaRPr lang="cs-CZ" sz="2800" dirty="0" smtClean="0"/>
          </a:p>
          <a:p>
            <a:pPr marL="0" indent="0">
              <a:buNone/>
            </a:pPr>
            <a:endParaRPr lang="cs-CZ" sz="1100" dirty="0"/>
          </a:p>
          <a:p>
            <a:pPr marL="0" indent="0">
              <a:buNone/>
            </a:pPr>
            <a:r>
              <a:rPr lang="cs-CZ" altLang="cs-CZ" sz="1600" dirty="0">
                <a:ea typeface="Batang" panose="02030600000101010101" pitchFamily="18" charset="-127"/>
                <a:cs typeface="Times New Roman" pitchFamily="18" charset="0"/>
              </a:rPr>
              <a:t>Dluhy na nájemném v městských </a:t>
            </a:r>
            <a:r>
              <a:rPr lang="cs-CZ" altLang="cs-CZ" sz="1600" dirty="0" smtClean="0">
                <a:ea typeface="Batang" panose="02030600000101010101" pitchFamily="18" charset="-127"/>
                <a:cs typeface="Times New Roman" pitchFamily="18" charset="0"/>
              </a:rPr>
              <a:t>bytech:</a:t>
            </a:r>
            <a:endParaRPr lang="cs-CZ" altLang="cs-CZ" sz="1600" dirty="0">
              <a:ea typeface="Batang" panose="02030600000101010101" pitchFamily="18" charset="-127"/>
              <a:cs typeface="Times New Roman" pitchFamily="18" charset="0"/>
            </a:endParaRPr>
          </a:p>
          <a:p>
            <a:pPr>
              <a:buFontTx/>
              <a:buChar char="-"/>
            </a:pPr>
            <a:endParaRPr lang="cs-CZ" sz="1800" dirty="0"/>
          </a:p>
          <a:p>
            <a:pPr>
              <a:buFontTx/>
              <a:buChar char="-"/>
            </a:pPr>
            <a:endParaRPr lang="cs-CZ" sz="2800" dirty="0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607" y="3763913"/>
            <a:ext cx="5767387" cy="104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Šipka doprava 17"/>
          <p:cNvSpPr/>
          <p:nvPr/>
        </p:nvSpPr>
        <p:spPr>
          <a:xfrm>
            <a:off x="1069429" y="5546404"/>
            <a:ext cx="978409" cy="484632"/>
          </a:xfrm>
          <a:prstGeom prst="rightArrow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cs-CZ"/>
          </a:p>
        </p:txBody>
      </p:sp>
      <p:sp>
        <p:nvSpPr>
          <p:cNvPr id="19" name="Obdélník 18"/>
          <p:cNvSpPr/>
          <p:nvPr/>
        </p:nvSpPr>
        <p:spPr>
          <a:xfrm>
            <a:off x="2134767" y="5543798"/>
            <a:ext cx="4834380" cy="461655"/>
          </a:xfrm>
          <a:prstGeom prst="rect">
            <a:avLst/>
          </a:prstGeom>
        </p:spPr>
        <p:txBody>
          <a:bodyPr wrap="none" lIns="91430" tIns="45715" rIns="91430" bIns="45715">
            <a:spAutoFit/>
          </a:bodyPr>
          <a:lstStyle/>
          <a:p>
            <a:r>
              <a:rPr lang="cs-CZ" dirty="0"/>
              <a:t> </a:t>
            </a:r>
            <a:r>
              <a:rPr lang="cs-CZ" b="1" dirty="0"/>
              <a:t>Nízká fluktuace v městských bytech </a:t>
            </a:r>
          </a:p>
        </p:txBody>
      </p:sp>
      <p:sp>
        <p:nvSpPr>
          <p:cNvPr id="20" name="TextovéPole 19"/>
          <p:cNvSpPr txBox="1"/>
          <p:nvPr/>
        </p:nvSpPr>
        <p:spPr>
          <a:xfrm>
            <a:off x="694606" y="4921309"/>
            <a:ext cx="4104456" cy="461655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pPr marL="342864" indent="-342864">
              <a:buFont typeface="Arial" panose="020B0604020202020204" pitchFamily="34" charset="0"/>
              <a:buChar char="•"/>
            </a:pPr>
            <a:r>
              <a:rPr lang="cs-CZ" dirty="0" smtClean="0"/>
              <a:t> </a:t>
            </a:r>
            <a:r>
              <a:rPr lang="cs-CZ" b="1" dirty="0" smtClean="0"/>
              <a:t>Výpovědi z nájmu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1930276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3CBA-C377-483B-B857-75514A2761D6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46534" y="54372"/>
            <a:ext cx="12025336" cy="702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bg1"/>
              </a:solidFill>
            </a:endParaRPr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190" y="126380"/>
            <a:ext cx="2699664" cy="742155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58" y="189968"/>
            <a:ext cx="3024336" cy="626886"/>
          </a:xfrm>
          <a:prstGeom prst="rect">
            <a:avLst/>
          </a:prstGeom>
        </p:spPr>
      </p:pic>
      <p:sp>
        <p:nvSpPr>
          <p:cNvPr id="12" name="Nadpis 1"/>
          <p:cNvSpPr txBox="1">
            <a:spLocks/>
          </p:cNvSpPr>
          <p:nvPr/>
        </p:nvSpPr>
        <p:spPr>
          <a:xfrm>
            <a:off x="609521" y="918468"/>
            <a:ext cx="10971372" cy="864096"/>
          </a:xfrm>
          <a:prstGeom prst="rect">
            <a:avLst/>
          </a:prstGeom>
        </p:spPr>
        <p:txBody>
          <a:bodyPr vert="horz" lIns="109763" tIns="54881" rIns="109763" bIns="54881" rtlCol="0" anchor="ctr">
            <a:noAutofit/>
          </a:bodyPr>
          <a:lstStyle>
            <a:lvl1pPr algn="ctr" defTabSz="1097623" rtl="0" eaLnBrk="1" latinLnBrk="0" hangingPunct="1">
              <a:spcBef>
                <a:spcPct val="0"/>
              </a:spcBef>
              <a:buNone/>
              <a:defRPr sz="5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sz="2600" b="1" dirty="0" smtClean="0">
                <a:solidFill>
                  <a:schemeClr val="tx2"/>
                </a:solidFill>
              </a:rPr>
              <a:t>BYDLENÍ: SNIŽOVÁNÍ SUBSTANDARDNÍCH UBYTOVACÍCH KAPACIT</a:t>
            </a:r>
            <a:endParaRPr lang="cs-CZ" sz="2600" b="1" dirty="0">
              <a:solidFill>
                <a:schemeClr val="tx2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478582" y="1998588"/>
            <a:ext cx="10657185" cy="2677646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pPr marL="342864" indent="-342864">
              <a:buFont typeface="Arial" panose="020B0604020202020204" pitchFamily="34" charset="0"/>
              <a:buChar char="•"/>
            </a:pPr>
            <a:r>
              <a:rPr lang="cs-CZ" dirty="0" smtClean="0"/>
              <a:t>Zaniklé ubytovací objekty: kapacity, důvod zániku, místo pobytu obyvatel</a:t>
            </a:r>
          </a:p>
          <a:p>
            <a:pPr marL="342864" indent="-342864">
              <a:buFont typeface="Arial" panose="020B0604020202020204" pitchFamily="34" charset="0"/>
              <a:buChar char="•"/>
            </a:pPr>
            <a:endParaRPr lang="cs-CZ" dirty="0" smtClean="0"/>
          </a:p>
          <a:p>
            <a:pPr marL="342864" indent="-342864">
              <a:buFont typeface="Arial" panose="020B0604020202020204" pitchFamily="34" charset="0"/>
              <a:buChar char="•"/>
            </a:pPr>
            <a:r>
              <a:rPr lang="cs-CZ" dirty="0" smtClean="0"/>
              <a:t>Počet příjemců Doplatku </a:t>
            </a:r>
            <a:r>
              <a:rPr lang="cs-CZ" dirty="0"/>
              <a:t>na bydlení </a:t>
            </a:r>
            <a:r>
              <a:rPr lang="cs-CZ" dirty="0" smtClean="0"/>
              <a:t>na zbylých ubytovnách</a:t>
            </a:r>
          </a:p>
          <a:p>
            <a:pPr marL="342864" indent="-342864">
              <a:buFont typeface="Arial" panose="020B0604020202020204" pitchFamily="34" charset="0"/>
              <a:buChar char="•"/>
            </a:pPr>
            <a:endParaRPr lang="cs-CZ" dirty="0" smtClean="0"/>
          </a:p>
          <a:p>
            <a:pPr marL="342864" indent="-342864">
              <a:buFont typeface="Arial" panose="020B0604020202020204" pitchFamily="34" charset="0"/>
              <a:buChar char="•"/>
            </a:pPr>
            <a:r>
              <a:rPr lang="cs-CZ" dirty="0" smtClean="0"/>
              <a:t>Srovnání počtu příjemců Doplatku na bydlení</a:t>
            </a:r>
            <a:endParaRPr lang="cs-CZ" dirty="0"/>
          </a:p>
          <a:p>
            <a:pPr marL="342864" indent="-342864">
              <a:buFont typeface="Arial" panose="020B0604020202020204" pitchFamily="34" charset="0"/>
              <a:buChar char="•"/>
            </a:pPr>
            <a:endParaRPr lang="cs-CZ" dirty="0" smtClean="0"/>
          </a:p>
          <a:p>
            <a:pPr marL="342864" indent="-342864">
              <a:buFont typeface="Arial" panose="020B0604020202020204" pitchFamily="34" charset="0"/>
              <a:buChar char="•"/>
            </a:pPr>
            <a:endParaRPr lang="cs-CZ" dirty="0"/>
          </a:p>
        </p:txBody>
      </p:sp>
      <p:graphicFrame>
        <p:nvGraphicFramePr>
          <p:cNvPr id="16" name="Tabulka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6842714"/>
              </p:ext>
            </p:extLst>
          </p:nvPr>
        </p:nvGraphicFramePr>
        <p:xfrm>
          <a:off x="910631" y="4137363"/>
          <a:ext cx="5561209" cy="10490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10244"/>
                <a:gridCol w="2110923"/>
                <a:gridCol w="1340042"/>
              </a:tblGrid>
              <a:tr h="47489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600" dirty="0" smtClean="0">
                          <a:effectLst/>
                        </a:rPr>
                        <a:t>Druh </a:t>
                      </a:r>
                      <a:r>
                        <a:rPr lang="cs-CZ" sz="1600" dirty="0">
                          <a:effectLst/>
                        </a:rPr>
                        <a:t>dávky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600" dirty="0">
                          <a:effectLst/>
                        </a:rPr>
                        <a:t>2016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600" dirty="0">
                          <a:effectLst/>
                        </a:rPr>
                        <a:t>2018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7420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600" dirty="0" smtClean="0">
                          <a:effectLst/>
                        </a:rPr>
                        <a:t>Doplatek </a:t>
                      </a:r>
                      <a:r>
                        <a:rPr lang="cs-CZ" sz="1600" dirty="0">
                          <a:effectLst/>
                        </a:rPr>
                        <a:t>na bydlení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600" dirty="0">
                          <a:effectLst/>
                        </a:rPr>
                        <a:t>186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1600" dirty="0">
                          <a:effectLst/>
                        </a:rPr>
                        <a:t>87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7" name="Šipka doprava 16"/>
          <p:cNvSpPr/>
          <p:nvPr/>
        </p:nvSpPr>
        <p:spPr>
          <a:xfrm>
            <a:off x="910630" y="5526980"/>
            <a:ext cx="1266440" cy="643456"/>
          </a:xfrm>
          <a:prstGeom prst="rightArrow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cs-CZ"/>
          </a:p>
        </p:txBody>
      </p:sp>
      <p:sp>
        <p:nvSpPr>
          <p:cNvPr id="21" name="TextovéPole 20"/>
          <p:cNvSpPr txBox="1"/>
          <p:nvPr/>
        </p:nvSpPr>
        <p:spPr>
          <a:xfrm>
            <a:off x="2710830" y="5617876"/>
            <a:ext cx="6264696" cy="461655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r>
              <a:rPr lang="cs-CZ" b="1" dirty="0" smtClean="0"/>
              <a:t>Snížení substandardních ubytovacích kapacit 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1651856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3CBA-C377-483B-B857-75514A2761D6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46534" y="54372"/>
            <a:ext cx="12025336" cy="702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bg1"/>
              </a:solidFill>
            </a:endParaRPr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190" y="126380"/>
            <a:ext cx="2699664" cy="742155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58" y="189968"/>
            <a:ext cx="3024336" cy="626886"/>
          </a:xfrm>
          <a:prstGeom prst="rect">
            <a:avLst/>
          </a:prstGeom>
        </p:spPr>
      </p:pic>
      <p:sp>
        <p:nvSpPr>
          <p:cNvPr id="12" name="Nadpis 1"/>
          <p:cNvSpPr txBox="1">
            <a:spLocks/>
          </p:cNvSpPr>
          <p:nvPr/>
        </p:nvSpPr>
        <p:spPr>
          <a:xfrm>
            <a:off x="609521" y="846460"/>
            <a:ext cx="10971372" cy="864096"/>
          </a:xfrm>
          <a:prstGeom prst="rect">
            <a:avLst/>
          </a:prstGeom>
        </p:spPr>
        <p:txBody>
          <a:bodyPr vert="horz" lIns="109763" tIns="54881" rIns="109763" bIns="54881" rtlCol="0" anchor="ctr">
            <a:noAutofit/>
          </a:bodyPr>
          <a:lstStyle>
            <a:lvl1pPr algn="ctr" defTabSz="1097623" rtl="0" eaLnBrk="1" latinLnBrk="0" hangingPunct="1">
              <a:spcBef>
                <a:spcPct val="0"/>
              </a:spcBef>
              <a:buNone/>
              <a:defRPr sz="5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sz="2600" b="1" dirty="0" smtClean="0">
                <a:solidFill>
                  <a:schemeClr val="tx2"/>
                </a:solidFill>
              </a:rPr>
              <a:t>BYDLENÍ: KULTIVACE SOCIÁLNĚ VYLOUČENÝCH LOKALIT</a:t>
            </a:r>
            <a:endParaRPr lang="cs-CZ" sz="2600" b="1" dirty="0">
              <a:solidFill>
                <a:schemeClr val="tx2"/>
              </a:solidFill>
            </a:endParaRPr>
          </a:p>
        </p:txBody>
      </p:sp>
      <p:graphicFrame>
        <p:nvGraphicFramePr>
          <p:cNvPr id="40" name="Graf 39"/>
          <p:cNvGraphicFramePr/>
          <p:nvPr>
            <p:extLst>
              <p:ext uri="{D42A27DB-BD31-4B8C-83A1-F6EECF244321}">
                <p14:modId xmlns:p14="http://schemas.microsoft.com/office/powerpoint/2010/main" val="2987626855"/>
              </p:ext>
            </p:extLst>
          </p:nvPr>
        </p:nvGraphicFramePr>
        <p:xfrm>
          <a:off x="550590" y="2934692"/>
          <a:ext cx="5472608" cy="2232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41" name="Graf 2">
            <a:extLst>
              <a:ext uri="{FF2B5EF4-FFF2-40B4-BE49-F238E27FC236}">
                <a16:creationId xmlns:lc="http://schemas.openxmlformats.org/drawingml/2006/lockedCanvas" xmlns="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aink="http://schemas.microsoft.com/office/drawing/2016/ink" xmlns:am3d="http://schemas.microsoft.com/office/drawing/2017/model3d" xmlns:o="urn:schemas-microsoft-com:office:office" xmlns:v="urn:schemas-microsoft-com:vml" xmlns:w10="urn:schemas-microsoft-com:office:word" xmlns:w="http://schemas.openxmlformats.org/wordprocessingml/2006/main" xmlns:w15="http://schemas.microsoft.com/office/word/2012/wordml" xmlns:w16cid="http://schemas.microsoft.com/office/word/2016/wordml/cid" xmlns:w16se="http://schemas.microsoft.com/office/word/2015/wordml/symex" xmlns:a16="http://schemas.microsoft.com/office/drawing/2014/main" xmlns:mv="urn:schemas-microsoft-com:mac:vml" xmlns:mo="http://schemas.microsoft.com/office/mac/office/2008/main" xmlns:ve="http://schemas.openxmlformats.org/markup-compatibility/2006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id="{00000000-0008-0000-0000-0000020000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6351515"/>
              </p:ext>
            </p:extLst>
          </p:nvPr>
        </p:nvGraphicFramePr>
        <p:xfrm>
          <a:off x="5735166" y="2729042"/>
          <a:ext cx="5400600" cy="22555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42" name="Obdélník 41"/>
          <p:cNvSpPr/>
          <p:nvPr/>
        </p:nvSpPr>
        <p:spPr>
          <a:xfrm>
            <a:off x="722461" y="2208658"/>
            <a:ext cx="6092825" cy="338544"/>
          </a:xfrm>
          <a:prstGeom prst="rect">
            <a:avLst/>
          </a:prstGeom>
        </p:spPr>
        <p:txBody>
          <a:bodyPr lIns="91430" tIns="45715" rIns="91430" bIns="45715">
            <a:spAutoFit/>
          </a:bodyPr>
          <a:lstStyle/>
          <a:p>
            <a:r>
              <a:rPr lang="cs-CZ" sz="1600" dirty="0"/>
              <a:t>Zlepšil se díky domovníkovi pořádek v domech a okolí?</a:t>
            </a:r>
          </a:p>
        </p:txBody>
      </p:sp>
      <p:sp>
        <p:nvSpPr>
          <p:cNvPr id="43" name="Title 1"/>
          <p:cNvSpPr txBox="1">
            <a:spLocks/>
          </p:cNvSpPr>
          <p:nvPr/>
        </p:nvSpPr>
        <p:spPr>
          <a:xfrm>
            <a:off x="6311230" y="2568224"/>
            <a:ext cx="5040560" cy="366468"/>
          </a:xfrm>
          <a:prstGeom prst="rect">
            <a:avLst/>
          </a:prstGeom>
        </p:spPr>
        <p:txBody>
          <a:bodyPr lIns="91430" tIns="45715" rIns="91430" bIns="45715">
            <a:normAutofit fontScale="92500"/>
          </a:bodyPr>
          <a:lstStyle>
            <a:lvl1pPr algn="l" defTabSz="1229502" rtl="0" eaLnBrk="1" latinLnBrk="0" hangingPunct="1">
              <a:spcBef>
                <a:spcPct val="0"/>
              </a:spcBef>
              <a:buNone/>
              <a:defRPr sz="3600" b="1" kern="1200" baseline="0">
                <a:solidFill>
                  <a:srgbClr val="034EA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0" dirty="0" err="1">
                <a:solidFill>
                  <a:schemeClr val="tx1"/>
                </a:solidFill>
                <a:latin typeface="+mn-lt"/>
              </a:rPr>
              <a:t>Zlepšilo</a:t>
            </a:r>
            <a:r>
              <a:rPr lang="en-US" sz="1800" b="0" dirty="0">
                <a:solidFill>
                  <a:schemeClr val="tx1"/>
                </a:solidFill>
                <a:latin typeface="+mn-lt"/>
              </a:rPr>
              <a:t> se v </a:t>
            </a:r>
            <a:r>
              <a:rPr lang="en-US" sz="1800" b="0" dirty="0" err="1">
                <a:solidFill>
                  <a:schemeClr val="tx1"/>
                </a:solidFill>
                <a:latin typeface="+mn-lt"/>
              </a:rPr>
              <a:t>posledních</a:t>
            </a:r>
            <a:r>
              <a:rPr lang="en-US" sz="1800" b="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1800" b="0" dirty="0" err="1">
                <a:solidFill>
                  <a:schemeClr val="tx1"/>
                </a:solidFill>
                <a:latin typeface="+mn-lt"/>
              </a:rPr>
              <a:t>letech</a:t>
            </a:r>
            <a:r>
              <a:rPr lang="en-US" sz="1800" b="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1800" b="0" dirty="0" err="1">
                <a:solidFill>
                  <a:schemeClr val="tx1"/>
                </a:solidFill>
                <a:latin typeface="+mn-lt"/>
              </a:rPr>
              <a:t>okolí</a:t>
            </a:r>
            <a:r>
              <a:rPr lang="en-US" sz="1800" b="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1800" b="0" dirty="0" err="1">
                <a:solidFill>
                  <a:schemeClr val="tx1"/>
                </a:solidFill>
                <a:latin typeface="+mn-lt"/>
              </a:rPr>
              <a:t>vašeho</a:t>
            </a:r>
            <a:r>
              <a:rPr lang="en-US" sz="1800" b="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1800" b="0" dirty="0" err="1">
                <a:solidFill>
                  <a:schemeClr val="tx1"/>
                </a:solidFill>
                <a:latin typeface="+mn-lt"/>
              </a:rPr>
              <a:t>domova</a:t>
            </a:r>
            <a:r>
              <a:rPr lang="en-US" sz="1800" b="0" dirty="0">
                <a:solidFill>
                  <a:schemeClr val="tx1"/>
                </a:solidFill>
                <a:latin typeface="+mn-lt"/>
              </a:rPr>
              <a:t>?</a:t>
            </a:r>
          </a:p>
        </p:txBody>
      </p:sp>
      <p:sp>
        <p:nvSpPr>
          <p:cNvPr id="44" name="TextovéPole 43"/>
          <p:cNvSpPr txBox="1"/>
          <p:nvPr/>
        </p:nvSpPr>
        <p:spPr>
          <a:xfrm>
            <a:off x="650453" y="1782564"/>
            <a:ext cx="5976665" cy="461655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pPr marL="342864" indent="-342864">
              <a:buFont typeface="Arial" panose="020B0604020202020204" pitchFamily="34" charset="0"/>
              <a:buChar char="•"/>
            </a:pPr>
            <a:r>
              <a:rPr lang="cs-CZ" b="1" dirty="0" smtClean="0"/>
              <a:t>Domovníci</a:t>
            </a:r>
            <a:endParaRPr lang="cs-CZ" b="1" dirty="0"/>
          </a:p>
        </p:txBody>
      </p:sp>
      <p:sp>
        <p:nvSpPr>
          <p:cNvPr id="45" name="TextovéPole 44"/>
          <p:cNvSpPr txBox="1"/>
          <p:nvPr/>
        </p:nvSpPr>
        <p:spPr>
          <a:xfrm>
            <a:off x="622598" y="5022924"/>
            <a:ext cx="5637493" cy="677098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r>
              <a:rPr lang="en-US" sz="1400" dirty="0" err="1"/>
              <a:t>Zdroj</a:t>
            </a:r>
            <a:r>
              <a:rPr lang="en-US" sz="1400" dirty="0"/>
              <a:t>: </a:t>
            </a:r>
            <a:r>
              <a:rPr lang="en-US" sz="1400" dirty="0" err="1"/>
              <a:t>terénní</a:t>
            </a:r>
            <a:r>
              <a:rPr lang="en-US" sz="1400" dirty="0"/>
              <a:t> </a:t>
            </a:r>
            <a:r>
              <a:rPr lang="en-US" sz="1400" dirty="0" err="1"/>
              <a:t>výzkum</a:t>
            </a:r>
            <a:r>
              <a:rPr lang="en-US" sz="1400" dirty="0"/>
              <a:t> </a:t>
            </a:r>
            <a:r>
              <a:rPr lang="en-US" sz="1400" dirty="0" err="1"/>
              <a:t>mezi</a:t>
            </a:r>
            <a:r>
              <a:rPr lang="en-US" sz="1400" dirty="0"/>
              <a:t> </a:t>
            </a:r>
            <a:r>
              <a:rPr lang="en-US" sz="1400" dirty="0" err="1"/>
              <a:t>obyvateli</a:t>
            </a:r>
            <a:r>
              <a:rPr lang="en-US" sz="1400" dirty="0"/>
              <a:t> SVL</a:t>
            </a:r>
          </a:p>
          <a:p>
            <a:endParaRPr lang="cs-CZ" dirty="0"/>
          </a:p>
        </p:txBody>
      </p:sp>
      <p:sp>
        <p:nvSpPr>
          <p:cNvPr id="46" name="TextovéPole 45"/>
          <p:cNvSpPr txBox="1"/>
          <p:nvPr/>
        </p:nvSpPr>
        <p:spPr>
          <a:xfrm>
            <a:off x="6527254" y="5094932"/>
            <a:ext cx="3672409" cy="307766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r>
              <a:rPr lang="en-US" sz="1400" dirty="0" err="1"/>
              <a:t>Zdroj</a:t>
            </a:r>
            <a:r>
              <a:rPr lang="en-US" sz="1400" dirty="0"/>
              <a:t>: </a:t>
            </a:r>
            <a:r>
              <a:rPr lang="en-US" sz="1400" dirty="0" err="1"/>
              <a:t>terénní</a:t>
            </a:r>
            <a:r>
              <a:rPr lang="en-US" sz="1400" dirty="0"/>
              <a:t> </a:t>
            </a:r>
            <a:r>
              <a:rPr lang="en-US" sz="1400" dirty="0" err="1"/>
              <a:t>výzkum</a:t>
            </a:r>
            <a:r>
              <a:rPr lang="en-US" sz="1400" dirty="0"/>
              <a:t> </a:t>
            </a:r>
            <a:r>
              <a:rPr lang="en-US" sz="1400" dirty="0" err="1"/>
              <a:t>mezi</a:t>
            </a:r>
            <a:r>
              <a:rPr lang="en-US" sz="1400" dirty="0"/>
              <a:t> </a:t>
            </a:r>
            <a:r>
              <a:rPr lang="en-US" sz="1400" dirty="0" err="1"/>
              <a:t>obyvateli</a:t>
            </a:r>
            <a:r>
              <a:rPr lang="en-US" sz="1400" dirty="0"/>
              <a:t> SVL</a:t>
            </a:r>
          </a:p>
        </p:txBody>
      </p:sp>
      <p:sp>
        <p:nvSpPr>
          <p:cNvPr id="47" name="TextovéPole 46"/>
          <p:cNvSpPr txBox="1"/>
          <p:nvPr/>
        </p:nvSpPr>
        <p:spPr>
          <a:xfrm>
            <a:off x="6311230" y="1734364"/>
            <a:ext cx="4176464" cy="1200318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pPr marL="342864" indent="-342864">
              <a:buFont typeface="Arial" panose="020B0604020202020204" pitchFamily="34" charset="0"/>
              <a:buChar char="•"/>
            </a:pPr>
            <a:r>
              <a:rPr lang="cs-CZ" b="1" dirty="0" smtClean="0"/>
              <a:t>Svépomocné akce</a:t>
            </a:r>
          </a:p>
          <a:p>
            <a:pPr marL="342864" indent="-342864">
              <a:buFont typeface="Arial" panose="020B0604020202020204" pitchFamily="34" charset="0"/>
              <a:buChar char="•"/>
            </a:pPr>
            <a:r>
              <a:rPr lang="cs-CZ" b="1" dirty="0" smtClean="0"/>
              <a:t>Domovní schůze</a:t>
            </a:r>
          </a:p>
          <a:p>
            <a:pPr marL="342864" indent="-342864">
              <a:buFont typeface="Arial" panose="020B0604020202020204" pitchFamily="34" charset="0"/>
              <a:buChar char="•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21346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3CBA-C377-483B-B857-75514A2761D6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46534" y="54372"/>
            <a:ext cx="12025336" cy="702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bg1"/>
              </a:solidFill>
            </a:endParaRPr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190" y="126380"/>
            <a:ext cx="2699664" cy="742155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58" y="189968"/>
            <a:ext cx="3024336" cy="626886"/>
          </a:xfrm>
          <a:prstGeom prst="rect">
            <a:avLst/>
          </a:prstGeom>
        </p:spPr>
      </p:pic>
      <p:sp>
        <p:nvSpPr>
          <p:cNvPr id="12" name="Nadpis 1"/>
          <p:cNvSpPr txBox="1">
            <a:spLocks/>
          </p:cNvSpPr>
          <p:nvPr/>
        </p:nvSpPr>
        <p:spPr>
          <a:xfrm>
            <a:off x="609521" y="846460"/>
            <a:ext cx="10971372" cy="864096"/>
          </a:xfrm>
          <a:prstGeom prst="rect">
            <a:avLst/>
          </a:prstGeom>
        </p:spPr>
        <p:txBody>
          <a:bodyPr vert="horz" lIns="109763" tIns="54881" rIns="109763" bIns="54881" rtlCol="0" anchor="ctr">
            <a:noAutofit/>
          </a:bodyPr>
          <a:lstStyle>
            <a:lvl1pPr algn="ctr" defTabSz="1097623" rtl="0" eaLnBrk="1" latinLnBrk="0" hangingPunct="1">
              <a:spcBef>
                <a:spcPct val="0"/>
              </a:spcBef>
              <a:buNone/>
              <a:defRPr sz="5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sz="2600" b="1" dirty="0" smtClean="0">
                <a:solidFill>
                  <a:schemeClr val="tx2"/>
                </a:solidFill>
              </a:rPr>
              <a:t>LIMITY EVALUACE DOPADŮ INTERVENCÍ ASZ</a:t>
            </a:r>
            <a:endParaRPr lang="cs-CZ" sz="2600" b="1" dirty="0">
              <a:solidFill>
                <a:schemeClr val="tx2"/>
              </a:solidFill>
            </a:endParaRPr>
          </a:p>
        </p:txBody>
      </p:sp>
      <p:sp>
        <p:nvSpPr>
          <p:cNvPr id="13" name="Zástupný symbol pro obsah 2"/>
          <p:cNvSpPr txBox="1">
            <a:spLocks/>
          </p:cNvSpPr>
          <p:nvPr/>
        </p:nvSpPr>
        <p:spPr>
          <a:xfrm>
            <a:off x="609521" y="1926580"/>
            <a:ext cx="10971372" cy="4633874"/>
          </a:xfrm>
          <a:prstGeom prst="rect">
            <a:avLst/>
          </a:prstGeom>
        </p:spPr>
        <p:txBody>
          <a:bodyPr vert="horz" lIns="109763" tIns="54881" rIns="109763" bIns="54881" rtlCol="0">
            <a:normAutofit/>
          </a:bodyPr>
          <a:lstStyle>
            <a:lvl1pPr marL="411608" indent="-411608" algn="l" defTabSz="10976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91819" indent="-343008" algn="l" defTabSz="10976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2030" indent="-274405" algn="l" defTabSz="10976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20841" indent="-274405" algn="l" defTabSz="10976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69653" indent="-274405" algn="l" defTabSz="10976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18464" indent="-274405" algn="l" defTabSz="10976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67276" indent="-274405" algn="l" defTabSz="10976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116088" indent="-274405" algn="l" defTabSz="10976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64900" indent="-274405" algn="l" defTabSz="10976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2600" dirty="0" smtClean="0"/>
              <a:t>problém </a:t>
            </a:r>
            <a:r>
              <a:rPr lang="cs-CZ" sz="2600" b="1" dirty="0" smtClean="0"/>
              <a:t>cílových skupin </a:t>
            </a:r>
            <a:r>
              <a:rPr lang="cs-CZ" sz="2600" dirty="0" smtClean="0"/>
              <a:t>a</a:t>
            </a:r>
            <a:r>
              <a:rPr lang="cs-CZ" sz="2600" b="1" dirty="0" smtClean="0"/>
              <a:t> zprostředkovanosti dopadu</a:t>
            </a:r>
          </a:p>
          <a:p>
            <a:r>
              <a:rPr lang="cs-CZ" sz="2600" dirty="0" smtClean="0"/>
              <a:t>hodnocení širokého spektra tematických oblastí SPSZ</a:t>
            </a:r>
            <a:endParaRPr lang="cs-CZ" sz="2600" b="1" dirty="0" smtClean="0">
              <a:sym typeface="Wingdings" panose="05000000000000000000" pitchFamily="2" charset="2"/>
            </a:endParaRPr>
          </a:p>
          <a:p>
            <a:r>
              <a:rPr lang="cs-CZ" sz="2600" b="1" dirty="0" smtClean="0">
                <a:sym typeface="Wingdings" panose="05000000000000000000" pitchFamily="2" charset="2"/>
              </a:rPr>
              <a:t>participativní přístup strategického plánování</a:t>
            </a:r>
            <a:r>
              <a:rPr lang="cs-CZ" sz="2600" dirty="0" smtClean="0">
                <a:sym typeface="Wingdings" panose="05000000000000000000" pitchFamily="2" charset="2"/>
              </a:rPr>
              <a:t> </a:t>
            </a:r>
          </a:p>
          <a:p>
            <a:pPr lvl="1"/>
            <a:r>
              <a:rPr lang="cs-CZ" sz="2200" dirty="0" smtClean="0">
                <a:sym typeface="Wingdings" panose="05000000000000000000" pitchFamily="2" charset="2"/>
              </a:rPr>
              <a:t>podobná místní specifika vedou k </a:t>
            </a:r>
            <a:r>
              <a:rPr lang="cs-CZ" sz="2200" b="1" dirty="0" smtClean="0">
                <a:sym typeface="Wingdings" panose="05000000000000000000" pitchFamily="2" charset="2"/>
              </a:rPr>
              <a:t>odlišným řešením</a:t>
            </a:r>
          </a:p>
          <a:p>
            <a:pPr lvl="1"/>
            <a:r>
              <a:rPr lang="cs-CZ" sz="2200" dirty="0" smtClean="0"/>
              <a:t>nedostatečná </a:t>
            </a:r>
            <a:r>
              <a:rPr lang="cs-CZ" sz="2200" b="1" dirty="0" smtClean="0"/>
              <a:t>definice dopadů a identifikace dat </a:t>
            </a:r>
            <a:r>
              <a:rPr lang="cs-CZ" sz="2200" dirty="0" smtClean="0"/>
              <a:t>pro potřeby evaluace</a:t>
            </a:r>
          </a:p>
          <a:p>
            <a:pPr lvl="1"/>
            <a:r>
              <a:rPr lang="cs-CZ" sz="2000" dirty="0" smtClean="0">
                <a:sym typeface="Wingdings" panose="05000000000000000000" pitchFamily="2" charset="2"/>
              </a:rPr>
              <a:t>řešení reflektuje </a:t>
            </a:r>
            <a:r>
              <a:rPr lang="cs-CZ" sz="2000" b="1" dirty="0" smtClean="0">
                <a:sym typeface="Wingdings" panose="05000000000000000000" pitchFamily="2" charset="2"/>
              </a:rPr>
              <a:t>přístup</a:t>
            </a:r>
            <a:r>
              <a:rPr lang="cs-CZ" sz="2000" dirty="0" smtClean="0">
                <a:sym typeface="Wingdings" panose="05000000000000000000" pitchFamily="2" charset="2"/>
              </a:rPr>
              <a:t> (politika, ideologie) a </a:t>
            </a:r>
            <a:r>
              <a:rPr lang="cs-CZ" sz="2000" b="1" dirty="0" smtClean="0">
                <a:sym typeface="Wingdings" panose="05000000000000000000" pitchFamily="2" charset="2"/>
              </a:rPr>
              <a:t>možnosti</a:t>
            </a:r>
            <a:r>
              <a:rPr lang="cs-CZ" sz="2000" dirty="0" smtClean="0">
                <a:sym typeface="Wingdings" panose="05000000000000000000" pitchFamily="2" charset="2"/>
              </a:rPr>
              <a:t> (zdroje a kapacity) </a:t>
            </a:r>
            <a:r>
              <a:rPr lang="cs-CZ" sz="2000" b="1" dirty="0" smtClean="0">
                <a:sym typeface="Wingdings" panose="05000000000000000000" pitchFamily="2" charset="2"/>
              </a:rPr>
              <a:t>místních aktérů</a:t>
            </a:r>
            <a:endParaRPr lang="cs-CZ" sz="2600" strike="sngStrike" dirty="0" smtClean="0">
              <a:sym typeface="Wingdings" panose="05000000000000000000" pitchFamily="2" charset="2"/>
            </a:endParaRPr>
          </a:p>
          <a:p>
            <a:r>
              <a:rPr lang="cs-CZ" sz="2600" dirty="0" smtClean="0"/>
              <a:t>intervence množství </a:t>
            </a:r>
            <a:r>
              <a:rPr lang="cs-CZ" sz="2600" b="1" dirty="0" smtClean="0"/>
              <a:t>vnějších faktorů </a:t>
            </a:r>
            <a:r>
              <a:rPr lang="cs-CZ" sz="2600" dirty="0" smtClean="0"/>
              <a:t>sociální reality</a:t>
            </a:r>
          </a:p>
          <a:p>
            <a:r>
              <a:rPr lang="cs-CZ" sz="2600" dirty="0" smtClean="0"/>
              <a:t>dopady se projeví až po </a:t>
            </a:r>
            <a:r>
              <a:rPr lang="cs-CZ" sz="2600" b="1" dirty="0" smtClean="0"/>
              <a:t>delším časovém období </a:t>
            </a:r>
            <a:r>
              <a:rPr lang="cs-CZ" sz="2600" dirty="0" smtClean="0"/>
              <a:t>x cyklus spolupráce ASZ</a:t>
            </a:r>
          </a:p>
          <a:p>
            <a:r>
              <a:rPr lang="cs-CZ" sz="2600" dirty="0" smtClean="0"/>
              <a:t>nepřipravenost aktérů na hodnocení dopadů</a:t>
            </a:r>
          </a:p>
          <a:p>
            <a:endParaRPr lang="cs-CZ" sz="2400" dirty="0" smtClean="0"/>
          </a:p>
          <a:p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364147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3CBA-C377-483B-B857-75514A2761D6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46534" y="54372"/>
            <a:ext cx="12025336" cy="702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bg1"/>
              </a:solidFill>
            </a:endParaRPr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190" y="126380"/>
            <a:ext cx="2699664" cy="742155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58" y="189968"/>
            <a:ext cx="3024336" cy="626886"/>
          </a:xfrm>
          <a:prstGeom prst="rect">
            <a:avLst/>
          </a:prstGeom>
        </p:spPr>
      </p:pic>
      <p:sp>
        <p:nvSpPr>
          <p:cNvPr id="12" name="Nadpis 1"/>
          <p:cNvSpPr txBox="1">
            <a:spLocks/>
          </p:cNvSpPr>
          <p:nvPr/>
        </p:nvSpPr>
        <p:spPr>
          <a:xfrm>
            <a:off x="609521" y="846460"/>
            <a:ext cx="10971372" cy="864096"/>
          </a:xfrm>
          <a:prstGeom prst="rect">
            <a:avLst/>
          </a:prstGeom>
        </p:spPr>
        <p:txBody>
          <a:bodyPr vert="horz" lIns="109763" tIns="54881" rIns="109763" bIns="54881" rtlCol="0" anchor="ctr">
            <a:noAutofit/>
          </a:bodyPr>
          <a:lstStyle>
            <a:lvl1pPr algn="ctr" defTabSz="1097623" rtl="0" eaLnBrk="1" latinLnBrk="0" hangingPunct="1">
              <a:spcBef>
                <a:spcPct val="0"/>
              </a:spcBef>
              <a:buNone/>
              <a:defRPr sz="5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sz="2600" b="1" dirty="0" smtClean="0">
                <a:solidFill>
                  <a:schemeClr val="tx2"/>
                </a:solidFill>
              </a:rPr>
              <a:t>LIMITY SPOJENÉ S DATY</a:t>
            </a:r>
            <a:endParaRPr lang="cs-CZ" sz="2600" b="1" dirty="0">
              <a:solidFill>
                <a:schemeClr val="tx2"/>
              </a:solidFill>
            </a:endParaRPr>
          </a:p>
        </p:txBody>
      </p:sp>
      <p:sp>
        <p:nvSpPr>
          <p:cNvPr id="8" name="Zástupný symbol pro obsah 2"/>
          <p:cNvSpPr>
            <a:spLocks noGrp="1"/>
          </p:cNvSpPr>
          <p:nvPr>
            <p:ph idx="1"/>
          </p:nvPr>
        </p:nvSpPr>
        <p:spPr>
          <a:xfrm>
            <a:off x="622597" y="1638548"/>
            <a:ext cx="10971372" cy="4959861"/>
          </a:xfrm>
        </p:spPr>
        <p:txBody>
          <a:bodyPr>
            <a:normAutofit/>
          </a:bodyPr>
          <a:lstStyle/>
          <a:p>
            <a:r>
              <a:rPr lang="cs-CZ" sz="2200" dirty="0" smtClean="0"/>
              <a:t>absence statistických a administrativních dat</a:t>
            </a:r>
          </a:p>
          <a:p>
            <a:pPr lvl="1"/>
            <a:r>
              <a:rPr lang="cs-CZ" sz="1800" dirty="0" smtClean="0"/>
              <a:t>územní </a:t>
            </a:r>
            <a:r>
              <a:rPr lang="cs-CZ" sz="1800" dirty="0" err="1"/>
              <a:t>mikrojednotky</a:t>
            </a:r>
            <a:r>
              <a:rPr lang="cs-CZ" sz="1800" dirty="0"/>
              <a:t> (dům, </a:t>
            </a:r>
            <a:r>
              <a:rPr lang="cs-CZ" sz="1800" dirty="0" smtClean="0"/>
              <a:t>ulice)</a:t>
            </a:r>
          </a:p>
          <a:p>
            <a:pPr lvl="1"/>
            <a:r>
              <a:rPr lang="cs-CZ" sz="1800" dirty="0" smtClean="0"/>
              <a:t>jev </a:t>
            </a:r>
            <a:r>
              <a:rPr lang="cs-CZ" sz="1800" dirty="0"/>
              <a:t>není sledován (např. přestupky</a:t>
            </a:r>
            <a:r>
              <a:rPr lang="cs-CZ" sz="1800" dirty="0" smtClean="0"/>
              <a:t>)</a:t>
            </a:r>
          </a:p>
          <a:p>
            <a:pPr lvl="1"/>
            <a:r>
              <a:rPr lang="cs-CZ" sz="1800" dirty="0" smtClean="0"/>
              <a:t>neexistuje </a:t>
            </a:r>
            <a:r>
              <a:rPr lang="cs-CZ" sz="1800" dirty="0"/>
              <a:t>sjednocený závazný proces </a:t>
            </a:r>
            <a:r>
              <a:rPr lang="cs-CZ" sz="1800" dirty="0" smtClean="0"/>
              <a:t>sběru </a:t>
            </a:r>
            <a:r>
              <a:rPr lang="cs-CZ" sz="1800" dirty="0" smtClean="0"/>
              <a:t>dat</a:t>
            </a:r>
            <a:endParaRPr lang="cs-CZ" sz="1800" dirty="0"/>
          </a:p>
          <a:p>
            <a:r>
              <a:rPr lang="cs-CZ" sz="2200" dirty="0"/>
              <a:t>obtížná dostupnost </a:t>
            </a:r>
            <a:r>
              <a:rPr lang="cs-CZ" sz="2200" dirty="0" smtClean="0"/>
              <a:t>dat </a:t>
            </a:r>
          </a:p>
          <a:p>
            <a:r>
              <a:rPr lang="cs-CZ" sz="2200" dirty="0" smtClean="0"/>
              <a:t>různá </a:t>
            </a:r>
            <a:r>
              <a:rPr lang="cs-CZ" sz="2200" dirty="0"/>
              <a:t>struktura </a:t>
            </a:r>
            <a:r>
              <a:rPr lang="cs-CZ" sz="2200" dirty="0" smtClean="0"/>
              <a:t>a formát dat </a:t>
            </a:r>
            <a:r>
              <a:rPr lang="cs-CZ" sz="2200" dirty="0"/>
              <a:t>ve veřejné správě  </a:t>
            </a:r>
          </a:p>
          <a:p>
            <a:r>
              <a:rPr lang="cs-CZ" sz="2200" dirty="0"/>
              <a:t>absence propojení dat           absence analýz </a:t>
            </a:r>
          </a:p>
          <a:p>
            <a:r>
              <a:rPr lang="cs-CZ" sz="2200" dirty="0" smtClean="0"/>
              <a:t>absence </a:t>
            </a:r>
            <a:r>
              <a:rPr lang="cs-CZ" sz="2200" dirty="0"/>
              <a:t>průběžného monitoringu výstupů a </a:t>
            </a:r>
            <a:r>
              <a:rPr lang="cs-CZ" sz="2200" dirty="0" smtClean="0"/>
              <a:t>výsledků projektů/sociálních služeb</a:t>
            </a:r>
            <a:endParaRPr lang="cs-CZ" sz="2200" dirty="0"/>
          </a:p>
          <a:p>
            <a:r>
              <a:rPr lang="cs-CZ" sz="2200" dirty="0"/>
              <a:t>absence zaměření na </a:t>
            </a:r>
            <a:r>
              <a:rPr lang="cs-CZ" sz="2200" dirty="0" smtClean="0"/>
              <a:t>dopad         nedostatek </a:t>
            </a:r>
            <a:r>
              <a:rPr lang="cs-CZ" sz="2200" dirty="0"/>
              <a:t>relevantních dat </a:t>
            </a:r>
            <a:endParaRPr lang="cs-CZ" sz="2200" dirty="0" smtClean="0"/>
          </a:p>
          <a:p>
            <a:r>
              <a:rPr lang="cs-CZ" sz="2200" dirty="0" smtClean="0"/>
              <a:t>unikátní zdroje         nemožnost </a:t>
            </a:r>
            <a:r>
              <a:rPr lang="cs-CZ" sz="2200" dirty="0"/>
              <a:t>triangulace </a:t>
            </a:r>
            <a:r>
              <a:rPr lang="cs-CZ" sz="2200" dirty="0" smtClean="0"/>
              <a:t>dat</a:t>
            </a:r>
          </a:p>
        </p:txBody>
      </p:sp>
      <p:sp>
        <p:nvSpPr>
          <p:cNvPr id="14" name="Šipka doprava 13"/>
          <p:cNvSpPr/>
          <p:nvPr/>
        </p:nvSpPr>
        <p:spPr>
          <a:xfrm>
            <a:off x="3862958" y="3942804"/>
            <a:ext cx="380230" cy="216025"/>
          </a:xfrm>
          <a:prstGeom prst="rightArrow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cs-CZ"/>
          </a:p>
        </p:txBody>
      </p:sp>
      <p:sp>
        <p:nvSpPr>
          <p:cNvPr id="15" name="Šipka doprava 14"/>
          <p:cNvSpPr/>
          <p:nvPr/>
        </p:nvSpPr>
        <p:spPr>
          <a:xfrm>
            <a:off x="2926854" y="5166940"/>
            <a:ext cx="380230" cy="216025"/>
          </a:xfrm>
          <a:prstGeom prst="rightArrow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13" name="Šipka doprava 13"/>
          <p:cNvSpPr/>
          <p:nvPr/>
        </p:nvSpPr>
        <p:spPr>
          <a:xfrm>
            <a:off x="4418832" y="4789958"/>
            <a:ext cx="380230" cy="216025"/>
          </a:xfrm>
          <a:prstGeom prst="rightArrow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75070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3CBA-C377-483B-B857-75514A2761D6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46534" y="54372"/>
            <a:ext cx="12025336" cy="702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bg1"/>
              </a:solidFill>
            </a:endParaRPr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190" y="126380"/>
            <a:ext cx="2699664" cy="742155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58" y="189968"/>
            <a:ext cx="3024336" cy="626886"/>
          </a:xfrm>
          <a:prstGeom prst="rect">
            <a:avLst/>
          </a:prstGeom>
        </p:spPr>
      </p:pic>
      <p:sp>
        <p:nvSpPr>
          <p:cNvPr id="12" name="Nadpis 1"/>
          <p:cNvSpPr txBox="1">
            <a:spLocks/>
          </p:cNvSpPr>
          <p:nvPr/>
        </p:nvSpPr>
        <p:spPr>
          <a:xfrm>
            <a:off x="609521" y="918468"/>
            <a:ext cx="10971372" cy="864096"/>
          </a:xfrm>
          <a:prstGeom prst="rect">
            <a:avLst/>
          </a:prstGeom>
        </p:spPr>
        <p:txBody>
          <a:bodyPr vert="horz" lIns="109763" tIns="54881" rIns="109763" bIns="54881" rtlCol="0" anchor="ctr">
            <a:noAutofit/>
          </a:bodyPr>
          <a:lstStyle>
            <a:lvl1pPr algn="ctr" defTabSz="1097623" rtl="0" eaLnBrk="1" latinLnBrk="0" hangingPunct="1">
              <a:spcBef>
                <a:spcPct val="0"/>
              </a:spcBef>
              <a:buNone/>
              <a:defRPr sz="5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sz="2600" b="1" dirty="0" smtClean="0">
                <a:solidFill>
                  <a:schemeClr val="tx2"/>
                </a:solidFill>
              </a:rPr>
              <a:t>PROBLÉM INTERVENUJÍCÍCH FAKTORŮ SOCIÁLNÍ REALITY</a:t>
            </a:r>
            <a:endParaRPr lang="cs-CZ" sz="2600" b="1" dirty="0">
              <a:solidFill>
                <a:schemeClr val="tx2"/>
              </a:solidFill>
            </a:endParaRPr>
          </a:p>
        </p:txBody>
      </p:sp>
      <p:sp>
        <p:nvSpPr>
          <p:cNvPr id="14" name="Zástupný symbol pro obsah 2"/>
          <p:cNvSpPr>
            <a:spLocks noGrp="1"/>
          </p:cNvSpPr>
          <p:nvPr>
            <p:ph idx="1"/>
          </p:nvPr>
        </p:nvSpPr>
        <p:spPr>
          <a:xfrm>
            <a:off x="550590" y="1638548"/>
            <a:ext cx="10971372" cy="4842035"/>
          </a:xfrm>
        </p:spPr>
        <p:txBody>
          <a:bodyPr>
            <a:normAutofit/>
          </a:bodyPr>
          <a:lstStyle/>
          <a:p>
            <a:pPr algn="just"/>
            <a:r>
              <a:rPr lang="cs-CZ" sz="2400" dirty="0" smtClean="0"/>
              <a:t>Srovnání </a:t>
            </a:r>
            <a:r>
              <a:rPr lang="cs-CZ" sz="2400" dirty="0"/>
              <a:t>celorepublikových či regionálních a lokálních </a:t>
            </a:r>
            <a:r>
              <a:rPr lang="cs-CZ" sz="2400" dirty="0" smtClean="0"/>
              <a:t>dat</a:t>
            </a:r>
            <a:endParaRPr lang="cs-CZ" sz="2400" dirty="0"/>
          </a:p>
          <a:p>
            <a:pPr algn="just"/>
            <a:endParaRPr lang="cs-CZ" sz="2400" dirty="0" smtClean="0"/>
          </a:p>
          <a:p>
            <a:pPr algn="just"/>
            <a:endParaRPr lang="cs-CZ" sz="2400" dirty="0"/>
          </a:p>
          <a:p>
            <a:pPr algn="just"/>
            <a:endParaRPr lang="cs-CZ" sz="2400" dirty="0" smtClean="0"/>
          </a:p>
          <a:p>
            <a:pPr algn="just"/>
            <a:endParaRPr lang="cs-CZ" sz="2400" dirty="0"/>
          </a:p>
          <a:p>
            <a:pPr algn="just"/>
            <a:r>
              <a:rPr lang="cs-CZ" sz="2400" dirty="0" smtClean="0"/>
              <a:t>Důkladná </a:t>
            </a:r>
            <a:r>
              <a:rPr lang="cs-CZ" sz="2400" dirty="0"/>
              <a:t>znalost intervenčních faktorů souvisejících s místním kontextem</a:t>
            </a:r>
          </a:p>
        </p:txBody>
      </p:sp>
      <p:grpSp>
        <p:nvGrpSpPr>
          <p:cNvPr id="15" name="Skupina 14"/>
          <p:cNvGrpSpPr/>
          <p:nvPr/>
        </p:nvGrpSpPr>
        <p:grpSpPr>
          <a:xfrm>
            <a:off x="1414686" y="4302844"/>
            <a:ext cx="5760639" cy="2149207"/>
            <a:chOff x="1486694" y="1430192"/>
            <a:chExt cx="5760640" cy="2149207"/>
          </a:xfrm>
        </p:grpSpPr>
        <p:sp>
          <p:nvSpPr>
            <p:cNvPr id="18" name="Levá složená závorka 17"/>
            <p:cNvSpPr/>
            <p:nvPr/>
          </p:nvSpPr>
          <p:spPr>
            <a:xfrm>
              <a:off x="5519142" y="1854572"/>
              <a:ext cx="45719" cy="864116"/>
            </a:xfrm>
            <a:prstGeom prst="leftBrace">
              <a:avLst/>
            </a:prstGeom>
            <a:noFill/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grpSp>
          <p:nvGrpSpPr>
            <p:cNvPr id="19" name="Skupina 18"/>
            <p:cNvGrpSpPr/>
            <p:nvPr/>
          </p:nvGrpSpPr>
          <p:grpSpPr>
            <a:xfrm>
              <a:off x="1486694" y="1430192"/>
              <a:ext cx="5760640" cy="2149207"/>
              <a:chOff x="982638" y="2430636"/>
              <a:chExt cx="5760640" cy="2149207"/>
            </a:xfrm>
          </p:grpSpPr>
          <p:cxnSp>
            <p:nvCxnSpPr>
              <p:cNvPr id="20" name="Přímá spojnice 19"/>
              <p:cNvCxnSpPr/>
              <p:nvPr/>
            </p:nvCxnSpPr>
            <p:spPr>
              <a:xfrm>
                <a:off x="1342678" y="2862684"/>
                <a:ext cx="0" cy="1440160"/>
              </a:xfrm>
              <a:prstGeom prst="line">
                <a:avLst/>
              </a:prstGeom>
              <a:ln w="19050">
                <a:headEnd type="arrow"/>
                <a:tailEnd type="non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" name="Přímá spojnice 21"/>
              <p:cNvCxnSpPr/>
              <p:nvPr/>
            </p:nvCxnSpPr>
            <p:spPr>
              <a:xfrm>
                <a:off x="1342678" y="4302844"/>
                <a:ext cx="4024064" cy="0"/>
              </a:xfrm>
              <a:prstGeom prst="line">
                <a:avLst/>
              </a:prstGeom>
              <a:ln w="19050"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3" name="Ovál 22"/>
              <p:cNvSpPr/>
              <p:nvPr/>
            </p:nvSpPr>
            <p:spPr>
              <a:xfrm>
                <a:off x="1486694" y="3618768"/>
                <a:ext cx="216024" cy="216024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cxnSp>
            <p:nvCxnSpPr>
              <p:cNvPr id="24" name="Přímá spojnice 23"/>
              <p:cNvCxnSpPr/>
              <p:nvPr/>
            </p:nvCxnSpPr>
            <p:spPr>
              <a:xfrm flipV="1">
                <a:off x="1702718" y="2790676"/>
                <a:ext cx="3528392" cy="936104"/>
              </a:xfrm>
              <a:prstGeom prst="line">
                <a:avLst/>
              </a:prstGeom>
              <a:ln w="19050">
                <a:solidFill>
                  <a:schemeClr val="accent5"/>
                </a:solidFill>
                <a:prstDash val="dash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5" name="Přímá spojnice 24"/>
              <p:cNvCxnSpPr/>
              <p:nvPr/>
            </p:nvCxnSpPr>
            <p:spPr>
              <a:xfrm>
                <a:off x="1639094" y="3726780"/>
                <a:ext cx="3592016" cy="0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26" name="Přímá spojnice 25"/>
              <p:cNvCxnSpPr/>
              <p:nvPr/>
            </p:nvCxnSpPr>
            <p:spPr>
              <a:xfrm flipV="1">
                <a:off x="1702718" y="3258728"/>
                <a:ext cx="3528392" cy="468052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sp>
            <p:nvSpPr>
              <p:cNvPr id="27" name="Ovál 26"/>
              <p:cNvSpPr/>
              <p:nvPr/>
            </p:nvSpPr>
            <p:spPr>
              <a:xfrm>
                <a:off x="5123098" y="2682664"/>
                <a:ext cx="180000" cy="18000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28" name="Pravá složená závorka 27"/>
              <p:cNvSpPr/>
              <p:nvPr/>
            </p:nvSpPr>
            <p:spPr>
              <a:xfrm>
                <a:off x="5303118" y="3258728"/>
                <a:ext cx="72008" cy="504881"/>
              </a:xfrm>
              <a:prstGeom prst="rightBrac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29" name="Pravá složená závorka 28"/>
              <p:cNvSpPr/>
              <p:nvPr/>
            </p:nvSpPr>
            <p:spPr>
              <a:xfrm>
                <a:off x="5303118" y="2790676"/>
                <a:ext cx="72008" cy="435920"/>
              </a:xfrm>
              <a:prstGeom prst="rightBrac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30" name="TextovéPole 29"/>
              <p:cNvSpPr txBox="1"/>
              <p:nvPr/>
            </p:nvSpPr>
            <p:spPr>
              <a:xfrm>
                <a:off x="5375127" y="2761059"/>
                <a:ext cx="115212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200" b="1" dirty="0">
                    <a:solidFill>
                      <a:srgbClr val="FF0000"/>
                    </a:solidFill>
                  </a:rPr>
                  <a:t>výsledek opatření SPSZ</a:t>
                </a:r>
              </a:p>
            </p:txBody>
          </p:sp>
          <p:sp>
            <p:nvSpPr>
              <p:cNvPr id="31" name="TextovéPole 30"/>
              <p:cNvSpPr txBox="1"/>
              <p:nvPr/>
            </p:nvSpPr>
            <p:spPr>
              <a:xfrm>
                <a:off x="5375127" y="3265115"/>
                <a:ext cx="10081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200" b="1" dirty="0">
                    <a:solidFill>
                      <a:schemeClr val="bg1">
                        <a:lumMod val="50000"/>
                      </a:schemeClr>
                    </a:solidFill>
                  </a:rPr>
                  <a:t>externí faktory</a:t>
                </a:r>
              </a:p>
            </p:txBody>
          </p:sp>
          <p:sp>
            <p:nvSpPr>
              <p:cNvPr id="32" name="TextovéPole 31"/>
              <p:cNvSpPr txBox="1"/>
              <p:nvPr/>
            </p:nvSpPr>
            <p:spPr>
              <a:xfrm>
                <a:off x="4583038" y="4302844"/>
                <a:ext cx="129614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200" dirty="0"/>
                  <a:t>konec projektu</a:t>
                </a:r>
              </a:p>
            </p:txBody>
          </p:sp>
          <p:sp>
            <p:nvSpPr>
              <p:cNvPr id="33" name="TextovéPole 32"/>
              <p:cNvSpPr txBox="1"/>
              <p:nvPr/>
            </p:nvSpPr>
            <p:spPr>
              <a:xfrm>
                <a:off x="1054646" y="4302844"/>
                <a:ext cx="129614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200" dirty="0"/>
                  <a:t>začátek projektu</a:t>
                </a:r>
              </a:p>
            </p:txBody>
          </p:sp>
          <p:sp>
            <p:nvSpPr>
              <p:cNvPr id="34" name="TextovéPole 33"/>
              <p:cNvSpPr txBox="1"/>
              <p:nvPr/>
            </p:nvSpPr>
            <p:spPr>
              <a:xfrm>
                <a:off x="5447135" y="4157512"/>
                <a:ext cx="129614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200" dirty="0"/>
                  <a:t>čas</a:t>
                </a:r>
              </a:p>
            </p:txBody>
          </p:sp>
          <p:cxnSp>
            <p:nvCxnSpPr>
              <p:cNvPr id="35" name="Přímá spojnice se šipkou 34"/>
              <p:cNvCxnSpPr/>
              <p:nvPr/>
            </p:nvCxnSpPr>
            <p:spPr>
              <a:xfrm flipV="1">
                <a:off x="1594706" y="3870796"/>
                <a:ext cx="0" cy="360040"/>
              </a:xfrm>
              <a:prstGeom prst="straightConnector1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Přímá spojnice se šipkou 35"/>
              <p:cNvCxnSpPr/>
              <p:nvPr/>
            </p:nvCxnSpPr>
            <p:spPr>
              <a:xfrm flipV="1">
                <a:off x="5159102" y="3870796"/>
                <a:ext cx="0" cy="360040"/>
              </a:xfrm>
              <a:prstGeom prst="straightConnector1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TextovéPole 36"/>
              <p:cNvSpPr txBox="1"/>
              <p:nvPr/>
            </p:nvSpPr>
            <p:spPr>
              <a:xfrm>
                <a:off x="982638" y="2430636"/>
                <a:ext cx="129614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200" dirty="0"/>
                  <a:t>výsledkový indikátor</a:t>
                </a:r>
              </a:p>
            </p:txBody>
          </p:sp>
          <p:sp>
            <p:nvSpPr>
              <p:cNvPr id="38" name="TextovéPole 37"/>
              <p:cNvSpPr txBox="1"/>
              <p:nvPr/>
            </p:nvSpPr>
            <p:spPr>
              <a:xfrm>
                <a:off x="4150991" y="2999031"/>
                <a:ext cx="115212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1200" b="1" dirty="0">
                    <a:solidFill>
                      <a:schemeClr val="accent5"/>
                    </a:solidFill>
                  </a:rPr>
                  <a:t>celková pozorovaná změna</a:t>
                </a:r>
              </a:p>
            </p:txBody>
          </p:sp>
        </p:grpSp>
      </p:grpSp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8662" y="2214612"/>
            <a:ext cx="5428033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6134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3CBA-C377-483B-B857-75514A2761D6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46534" y="54372"/>
            <a:ext cx="12025336" cy="702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bg1"/>
              </a:solidFill>
            </a:endParaRPr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190" y="126380"/>
            <a:ext cx="2699664" cy="742155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58" y="189968"/>
            <a:ext cx="3024336" cy="626886"/>
          </a:xfrm>
          <a:prstGeom prst="rect">
            <a:avLst/>
          </a:prstGeom>
        </p:spPr>
      </p:pic>
      <p:sp>
        <p:nvSpPr>
          <p:cNvPr id="12" name="Nadpis 1"/>
          <p:cNvSpPr txBox="1">
            <a:spLocks/>
          </p:cNvSpPr>
          <p:nvPr/>
        </p:nvSpPr>
        <p:spPr>
          <a:xfrm>
            <a:off x="609521" y="846460"/>
            <a:ext cx="10971372" cy="864096"/>
          </a:xfrm>
          <a:prstGeom prst="rect">
            <a:avLst/>
          </a:prstGeom>
        </p:spPr>
        <p:txBody>
          <a:bodyPr vert="horz" lIns="109763" tIns="54881" rIns="109763" bIns="54881" rtlCol="0" anchor="ctr">
            <a:noAutofit/>
          </a:bodyPr>
          <a:lstStyle>
            <a:lvl1pPr algn="ctr" defTabSz="1097623" rtl="0" eaLnBrk="1" latinLnBrk="0" hangingPunct="1">
              <a:spcBef>
                <a:spcPct val="0"/>
              </a:spcBef>
              <a:buNone/>
              <a:defRPr sz="5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600" b="1" dirty="0" smtClean="0">
                <a:solidFill>
                  <a:schemeClr val="tx2"/>
                </a:solidFill>
              </a:rPr>
              <a:t>ZÁVĚRY A VÝZVY</a:t>
            </a:r>
            <a:endParaRPr lang="cs-CZ" sz="2600" b="1" dirty="0">
              <a:solidFill>
                <a:schemeClr val="tx2"/>
              </a:solidFill>
            </a:endParaRPr>
          </a:p>
        </p:txBody>
      </p:sp>
      <p:sp>
        <p:nvSpPr>
          <p:cNvPr id="13" name="Zástupný symbol pro obsah 2"/>
          <p:cNvSpPr>
            <a:spLocks noGrp="1"/>
          </p:cNvSpPr>
          <p:nvPr>
            <p:ph idx="1"/>
          </p:nvPr>
        </p:nvSpPr>
        <p:spPr>
          <a:xfrm>
            <a:off x="609521" y="1638353"/>
            <a:ext cx="10971372" cy="4633874"/>
          </a:xfrm>
        </p:spPr>
        <p:txBody>
          <a:bodyPr/>
          <a:lstStyle/>
          <a:p>
            <a:r>
              <a:rPr lang="cs-CZ" sz="2200" b="1" dirty="0" smtClean="0"/>
              <a:t>problematičnost metody dopadové evaluace</a:t>
            </a:r>
            <a:r>
              <a:rPr lang="cs-CZ" sz="2200" dirty="0" smtClean="0"/>
              <a:t>, metoda ale přináší unikátní a </a:t>
            </a:r>
            <a:r>
              <a:rPr lang="cs-CZ" sz="2200" b="1" dirty="0" smtClean="0"/>
              <a:t>potřebné výsledky </a:t>
            </a:r>
            <a:r>
              <a:rPr lang="cs-CZ" sz="2200" dirty="0" smtClean="0"/>
              <a:t>(změna + argument)</a:t>
            </a:r>
          </a:p>
          <a:p>
            <a:r>
              <a:rPr lang="cs-CZ" sz="2200" dirty="0"/>
              <a:t>n</a:t>
            </a:r>
            <a:r>
              <a:rPr lang="cs-CZ" sz="2200" dirty="0" smtClean="0"/>
              <a:t>utnost včasného nastavení evaluace a </a:t>
            </a:r>
            <a:r>
              <a:rPr lang="cs-CZ" sz="2200" b="1" dirty="0" smtClean="0"/>
              <a:t>zahrnutí do procesu strategického plánování</a:t>
            </a:r>
          </a:p>
          <a:p>
            <a:r>
              <a:rPr lang="cs-CZ" sz="2200" dirty="0"/>
              <a:t>e</a:t>
            </a:r>
            <a:r>
              <a:rPr lang="cs-CZ" sz="2200" dirty="0" smtClean="0"/>
              <a:t>valuace jako </a:t>
            </a:r>
            <a:r>
              <a:rPr lang="cs-CZ" sz="2200" b="1" dirty="0" smtClean="0"/>
              <a:t>základ pro tvorbou politik</a:t>
            </a:r>
            <a:r>
              <a:rPr lang="cs-CZ" sz="2200" dirty="0" smtClean="0"/>
              <a:t>         zjištění efektů zvolené politiky        úprava politiky</a:t>
            </a:r>
          </a:p>
          <a:p>
            <a:r>
              <a:rPr lang="cs-CZ" sz="2200" dirty="0"/>
              <a:t>e</a:t>
            </a:r>
            <a:r>
              <a:rPr lang="cs-CZ" sz="2200" dirty="0" smtClean="0"/>
              <a:t>valuace jako </a:t>
            </a:r>
            <a:r>
              <a:rPr lang="cs-CZ" sz="2200" b="1" dirty="0" smtClean="0"/>
              <a:t>základ evidence </a:t>
            </a:r>
            <a:r>
              <a:rPr lang="cs-CZ" sz="2200" b="1" dirty="0" err="1" smtClean="0"/>
              <a:t>based</a:t>
            </a:r>
            <a:r>
              <a:rPr lang="cs-CZ" sz="2200" b="1" dirty="0" smtClean="0"/>
              <a:t> </a:t>
            </a:r>
            <a:r>
              <a:rPr lang="cs-CZ" sz="2200" b="1" dirty="0" err="1" smtClean="0"/>
              <a:t>policy</a:t>
            </a:r>
            <a:endParaRPr lang="cs-CZ" sz="2200" b="1" dirty="0" smtClean="0"/>
          </a:p>
          <a:p>
            <a:r>
              <a:rPr lang="cs-CZ" sz="2200" dirty="0" smtClean="0"/>
              <a:t>zvýšení </a:t>
            </a:r>
            <a:r>
              <a:rPr lang="cs-CZ" sz="2200" dirty="0"/>
              <a:t>informovanosti o smyslu </a:t>
            </a:r>
            <a:r>
              <a:rPr lang="cs-CZ" sz="2200" dirty="0" smtClean="0"/>
              <a:t>evaluace (</a:t>
            </a:r>
            <a:r>
              <a:rPr lang="cs-CZ" sz="2200" b="1" dirty="0"/>
              <a:t>platformy pro šíření závěrů evaluací </a:t>
            </a:r>
            <a:r>
              <a:rPr lang="cs-CZ" sz="2200" dirty="0"/>
              <a:t>a jejich </a:t>
            </a:r>
            <a:r>
              <a:rPr lang="cs-CZ" sz="2200" dirty="0" smtClean="0"/>
              <a:t>prosazování)</a:t>
            </a:r>
          </a:p>
          <a:p>
            <a:r>
              <a:rPr lang="cs-CZ" sz="2200" dirty="0"/>
              <a:t>p</a:t>
            </a:r>
            <a:r>
              <a:rPr lang="cs-CZ" sz="2200" dirty="0" smtClean="0"/>
              <a:t>otřeba změn v systému </a:t>
            </a:r>
            <a:r>
              <a:rPr lang="cs-CZ" sz="2200" b="1" dirty="0" smtClean="0"/>
              <a:t>shromažďování a analýzy dat ve veřejné správě </a:t>
            </a:r>
            <a:endParaRPr lang="cs-CZ" sz="2200" dirty="0"/>
          </a:p>
          <a:p>
            <a:r>
              <a:rPr lang="cs-CZ" sz="2200" dirty="0"/>
              <a:t>p</a:t>
            </a:r>
            <a:r>
              <a:rPr lang="cs-CZ" sz="2200" dirty="0" smtClean="0"/>
              <a:t>otřeba </a:t>
            </a:r>
            <a:r>
              <a:rPr lang="cs-CZ" sz="2200" b="1" dirty="0" smtClean="0"/>
              <a:t>sjednocení a racionalizace evidence výstupů projektů z ESF </a:t>
            </a:r>
            <a:r>
              <a:rPr lang="cs-CZ" sz="2200" dirty="0" smtClean="0"/>
              <a:t>(zejména sociální služby) a propojení s dalšími úrovněmi evaluací  </a:t>
            </a:r>
          </a:p>
          <a:p>
            <a:r>
              <a:rPr lang="cs-CZ" sz="2200" dirty="0" smtClean="0"/>
              <a:t>důraz na změnu myšlení – </a:t>
            </a:r>
            <a:r>
              <a:rPr lang="cs-CZ" sz="2200" b="1" dirty="0" smtClean="0"/>
              <a:t>důraz na dopad namísto procesu</a:t>
            </a:r>
          </a:p>
        </p:txBody>
      </p:sp>
      <p:sp>
        <p:nvSpPr>
          <p:cNvPr id="16" name="Šipka doprava 15"/>
          <p:cNvSpPr/>
          <p:nvPr/>
        </p:nvSpPr>
        <p:spPr>
          <a:xfrm>
            <a:off x="5832930" y="2934692"/>
            <a:ext cx="334284" cy="176932"/>
          </a:xfrm>
          <a:prstGeom prst="rightArrow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17" name="Šipka doprava 16"/>
          <p:cNvSpPr/>
          <p:nvPr/>
        </p:nvSpPr>
        <p:spPr>
          <a:xfrm>
            <a:off x="9767614" y="2934692"/>
            <a:ext cx="309184" cy="176932"/>
          </a:xfrm>
          <a:prstGeom prst="rightArrow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3460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09521" y="3042608"/>
            <a:ext cx="10971372" cy="936297"/>
          </a:xfrm>
        </p:spPr>
        <p:txBody>
          <a:bodyPr/>
          <a:lstStyle/>
          <a:p>
            <a:pPr marL="0" indent="0" algn="ctr">
              <a:buNone/>
            </a:pPr>
            <a:r>
              <a:rPr lang="cs-CZ" dirty="0" smtClean="0"/>
              <a:t>Děkujeme za pozornost!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3CBA-C377-483B-B857-75514A2761D6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1771583" y="4734892"/>
            <a:ext cx="38319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b</a:t>
            </a:r>
            <a:r>
              <a:rPr lang="cs-CZ" dirty="0" smtClean="0"/>
              <a:t>uchlerova.daniela@vlada.cz</a:t>
            </a:r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7375112" y="4735858"/>
            <a:ext cx="30437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s</a:t>
            </a:r>
            <a:r>
              <a:rPr lang="cs-CZ" dirty="0" smtClean="0"/>
              <a:t>iglova.ivana@vlada.cz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296022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09521" y="1134493"/>
            <a:ext cx="10971372" cy="864096"/>
          </a:xfrm>
        </p:spPr>
        <p:txBody>
          <a:bodyPr/>
          <a:lstStyle/>
          <a:p>
            <a:pPr marL="0" indent="0">
              <a:buNone/>
            </a:pPr>
            <a:r>
              <a:rPr lang="cs-CZ" sz="4000" b="1" dirty="0" smtClean="0">
                <a:solidFill>
                  <a:schemeClr val="tx2"/>
                </a:solidFill>
              </a:rPr>
              <a:t>OBSAH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3CBA-C377-483B-B857-75514A2761D6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obsah 2"/>
          <p:cNvSpPr txBox="1">
            <a:spLocks/>
          </p:cNvSpPr>
          <p:nvPr/>
        </p:nvSpPr>
        <p:spPr>
          <a:xfrm>
            <a:off x="609521" y="2045234"/>
            <a:ext cx="10971372" cy="4633874"/>
          </a:xfrm>
          <a:prstGeom prst="rect">
            <a:avLst/>
          </a:prstGeom>
        </p:spPr>
        <p:txBody>
          <a:bodyPr vert="horz" lIns="109763" tIns="54881" rIns="109763" bIns="54881" rtlCol="0">
            <a:normAutofit/>
          </a:bodyPr>
          <a:lstStyle>
            <a:lvl1pPr marL="411608" indent="-411608" algn="l" defTabSz="10976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91819" indent="-343008" algn="l" defTabSz="10976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2030" indent="-274405" algn="l" defTabSz="10976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20841" indent="-274405" algn="l" defTabSz="10976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69653" indent="-274405" algn="l" defTabSz="10976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18464" indent="-274405" algn="l" defTabSz="10976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67276" indent="-274405" algn="l" defTabSz="10976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116088" indent="-274405" algn="l" defTabSz="10976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64900" indent="-274405" algn="l" defTabSz="10976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3200" dirty="0" smtClean="0"/>
              <a:t>Agentura pro sociální začleňování (ASZ) a Strategický plán sociálního začleňování (SPSZ)</a:t>
            </a:r>
          </a:p>
          <a:p>
            <a:r>
              <a:rPr lang="cs-CZ" sz="3200" dirty="0"/>
              <a:t>n</a:t>
            </a:r>
            <a:r>
              <a:rPr lang="cs-CZ" sz="3200" dirty="0" smtClean="0"/>
              <a:t>astavení dopadové evaluace SPSZ</a:t>
            </a:r>
          </a:p>
          <a:p>
            <a:r>
              <a:rPr lang="cs-CZ" sz="3200" dirty="0" smtClean="0"/>
              <a:t>evaluace v oblasti bydlení</a:t>
            </a:r>
          </a:p>
          <a:p>
            <a:r>
              <a:rPr lang="cs-CZ" sz="3200" dirty="0"/>
              <a:t>p</a:t>
            </a:r>
            <a:r>
              <a:rPr lang="cs-CZ" sz="3200" dirty="0" smtClean="0"/>
              <a:t>roblémy, limity, výzvy</a:t>
            </a:r>
          </a:p>
          <a:p>
            <a:r>
              <a:rPr lang="cs-CZ" sz="3200" dirty="0" smtClean="0"/>
              <a:t>Závěry aneb Co jsme se naučili</a:t>
            </a:r>
          </a:p>
          <a:p>
            <a:endParaRPr lang="cs-CZ" sz="3200" dirty="0" smtClean="0"/>
          </a:p>
          <a:p>
            <a:endParaRPr lang="cs-CZ" sz="3200" dirty="0" smtClean="0"/>
          </a:p>
          <a:p>
            <a:endParaRPr lang="cs-CZ" sz="3200" dirty="0" smtClean="0"/>
          </a:p>
          <a:p>
            <a:endParaRPr lang="cs-CZ" sz="3200" dirty="0" smtClean="0"/>
          </a:p>
          <a:p>
            <a:endParaRPr lang="cs-CZ" sz="3200" dirty="0" smtClean="0">
              <a:solidFill>
                <a:schemeClr val="bg1">
                  <a:lumMod val="50000"/>
                </a:schemeClr>
              </a:solidFill>
            </a:endParaRPr>
          </a:p>
          <a:p>
            <a:endParaRPr lang="cs-CZ" sz="3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058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3CBA-C377-483B-B857-75514A2761D6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46534" y="54372"/>
            <a:ext cx="12025336" cy="702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bg1"/>
              </a:solidFill>
            </a:endParaRPr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190" y="126380"/>
            <a:ext cx="2699664" cy="742155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58" y="189968"/>
            <a:ext cx="3024336" cy="626886"/>
          </a:xfrm>
          <a:prstGeom prst="rect">
            <a:avLst/>
          </a:prstGeom>
        </p:spPr>
      </p:pic>
      <p:sp>
        <p:nvSpPr>
          <p:cNvPr id="13" name="Zástupný symbol pro obsah 2"/>
          <p:cNvSpPr>
            <a:spLocks noGrp="1"/>
          </p:cNvSpPr>
          <p:nvPr>
            <p:ph idx="1"/>
          </p:nvPr>
        </p:nvSpPr>
        <p:spPr>
          <a:xfrm>
            <a:off x="609521" y="2045234"/>
            <a:ext cx="10971372" cy="4633874"/>
          </a:xfrm>
        </p:spPr>
        <p:txBody>
          <a:bodyPr/>
          <a:lstStyle/>
          <a:p>
            <a:r>
              <a:rPr lang="cs-CZ" sz="3200" b="1" dirty="0"/>
              <a:t>spolupráce s obcemi </a:t>
            </a:r>
            <a:r>
              <a:rPr lang="cs-CZ" sz="3200" dirty="0"/>
              <a:t>se sociálně vyloučenými lokalitami</a:t>
            </a:r>
          </a:p>
          <a:p>
            <a:r>
              <a:rPr lang="cs-CZ" sz="3200" b="1" dirty="0" smtClean="0"/>
              <a:t>síťování</a:t>
            </a:r>
            <a:r>
              <a:rPr lang="cs-CZ" sz="3200" dirty="0" smtClean="0"/>
              <a:t> </a:t>
            </a:r>
            <a:r>
              <a:rPr lang="cs-CZ" sz="3200" dirty="0"/>
              <a:t>a koordinace místních </a:t>
            </a:r>
            <a:r>
              <a:rPr lang="cs-CZ" sz="3200" dirty="0" smtClean="0"/>
              <a:t>aktérů</a:t>
            </a:r>
            <a:r>
              <a:rPr lang="cs-CZ" sz="3200" b="1" dirty="0" smtClean="0"/>
              <a:t>, facilitační a odborná </a:t>
            </a:r>
            <a:r>
              <a:rPr lang="cs-CZ" sz="3200" dirty="0" smtClean="0"/>
              <a:t>podpora      </a:t>
            </a:r>
            <a:r>
              <a:rPr lang="cs-CZ" sz="3200" dirty="0"/>
              <a:t> </a:t>
            </a:r>
            <a:r>
              <a:rPr lang="cs-CZ" sz="3200" dirty="0" smtClean="0"/>
              <a:t>  komplexní </a:t>
            </a:r>
            <a:r>
              <a:rPr lang="cs-CZ" sz="3200" dirty="0"/>
              <a:t>řešení sociálního vyloučení</a:t>
            </a:r>
          </a:p>
          <a:p>
            <a:r>
              <a:rPr lang="cs-CZ" sz="3200" b="1" dirty="0"/>
              <a:t>7 tematických oblastí</a:t>
            </a:r>
            <a:r>
              <a:rPr lang="cs-CZ" sz="3200" dirty="0"/>
              <a:t>: bydlení, bezpečnost, sociální služby, vzdělávání, zadluženost, zaměstnanost, zdraví</a:t>
            </a:r>
          </a:p>
          <a:p>
            <a:r>
              <a:rPr lang="cs-CZ" sz="3200" b="1" dirty="0"/>
              <a:t>S</a:t>
            </a:r>
            <a:r>
              <a:rPr lang="cs-CZ" sz="3200" b="1" dirty="0" smtClean="0"/>
              <a:t>trategický </a:t>
            </a:r>
            <a:r>
              <a:rPr lang="cs-CZ" sz="3200" b="1" dirty="0"/>
              <a:t>plán sociálního </a:t>
            </a:r>
            <a:r>
              <a:rPr lang="cs-CZ" sz="3200" b="1" dirty="0" smtClean="0"/>
              <a:t>začleňování</a:t>
            </a:r>
            <a:endParaRPr lang="cs-CZ" sz="3200" b="1" dirty="0" smtClean="0"/>
          </a:p>
        </p:txBody>
      </p:sp>
      <p:sp>
        <p:nvSpPr>
          <p:cNvPr id="14" name="Nadpis 1"/>
          <p:cNvSpPr>
            <a:spLocks noGrp="1"/>
          </p:cNvSpPr>
          <p:nvPr>
            <p:ph type="title"/>
          </p:nvPr>
        </p:nvSpPr>
        <p:spPr>
          <a:xfrm>
            <a:off x="573516" y="1062484"/>
            <a:ext cx="10971372" cy="720079"/>
          </a:xfrm>
        </p:spPr>
        <p:txBody>
          <a:bodyPr>
            <a:normAutofit/>
          </a:bodyPr>
          <a:lstStyle/>
          <a:p>
            <a:pPr algn="l"/>
            <a:r>
              <a:rPr lang="cs-CZ" sz="3600" b="1" dirty="0" smtClean="0">
                <a:solidFill>
                  <a:schemeClr val="tx2"/>
                </a:solidFill>
              </a:rPr>
              <a:t>AGENTURA PRO SOCIÁLNÍ ZAČLEŇOVÁNÍ (ASZ)</a:t>
            </a:r>
            <a:endParaRPr lang="cs-CZ" sz="3600" b="1" dirty="0">
              <a:solidFill>
                <a:schemeClr val="tx2"/>
              </a:solidFill>
            </a:endParaRPr>
          </a:p>
        </p:txBody>
      </p:sp>
      <p:sp>
        <p:nvSpPr>
          <p:cNvPr id="15" name="Šipka doprava 14"/>
          <p:cNvSpPr/>
          <p:nvPr/>
        </p:nvSpPr>
        <p:spPr>
          <a:xfrm>
            <a:off x="2710830" y="3294732"/>
            <a:ext cx="432048" cy="396044"/>
          </a:xfrm>
          <a:prstGeom prst="rightArrow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 smtClean="0"/>
              <a:t>  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63456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3CBA-C377-483B-B857-75514A2761D6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46534" y="54372"/>
            <a:ext cx="12025336" cy="702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bg1"/>
              </a:solidFill>
            </a:endParaRPr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190" y="126380"/>
            <a:ext cx="2699664" cy="742155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58" y="189968"/>
            <a:ext cx="3024336" cy="626886"/>
          </a:xfrm>
          <a:prstGeom prst="rect">
            <a:avLst/>
          </a:prstGeom>
        </p:spPr>
      </p:pic>
      <p:sp>
        <p:nvSpPr>
          <p:cNvPr id="12" name="Nadpis 1"/>
          <p:cNvSpPr txBox="1">
            <a:spLocks/>
          </p:cNvSpPr>
          <p:nvPr/>
        </p:nvSpPr>
        <p:spPr>
          <a:xfrm>
            <a:off x="609521" y="990476"/>
            <a:ext cx="10971372" cy="864096"/>
          </a:xfrm>
          <a:prstGeom prst="rect">
            <a:avLst/>
          </a:prstGeom>
        </p:spPr>
        <p:txBody>
          <a:bodyPr vert="horz" lIns="109763" tIns="54881" rIns="109763" bIns="54881" rtlCol="0" anchor="ctr">
            <a:noAutofit/>
          </a:bodyPr>
          <a:lstStyle>
            <a:lvl1pPr algn="ctr" defTabSz="1097623" rtl="0" eaLnBrk="1" latinLnBrk="0" hangingPunct="1">
              <a:spcBef>
                <a:spcPct val="0"/>
              </a:spcBef>
              <a:buNone/>
              <a:defRPr sz="5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sz="3600" b="1" dirty="0" smtClean="0">
                <a:solidFill>
                  <a:schemeClr val="tx2"/>
                </a:solidFill>
              </a:rPr>
              <a:t>STRATEGICKÝ PLÁN SOCIÁLNÍHO ZAČLEŇOVÁNÍ (SPSZ)</a:t>
            </a:r>
            <a:endParaRPr lang="cs-CZ" sz="3600" b="1" dirty="0">
              <a:solidFill>
                <a:schemeClr val="tx2"/>
              </a:solidFill>
            </a:endParaRPr>
          </a:p>
        </p:txBody>
      </p:sp>
      <p:sp>
        <p:nvSpPr>
          <p:cNvPr id="15" name="Zástupný symbol pro obsah 2"/>
          <p:cNvSpPr txBox="1">
            <a:spLocks/>
          </p:cNvSpPr>
          <p:nvPr/>
        </p:nvSpPr>
        <p:spPr>
          <a:xfrm>
            <a:off x="609521" y="2261453"/>
            <a:ext cx="10971372" cy="3841591"/>
          </a:xfrm>
          <a:prstGeom prst="rect">
            <a:avLst/>
          </a:prstGeom>
        </p:spPr>
        <p:txBody>
          <a:bodyPr vert="horz" lIns="109763" tIns="54881" rIns="109763" bIns="54881" rtlCol="0">
            <a:normAutofit/>
          </a:bodyPr>
          <a:lstStyle>
            <a:lvl1pPr marL="411608" indent="-411608" algn="l" defTabSz="10976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91819" indent="-343008" algn="l" defTabSz="10976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2030" indent="-274405" algn="l" defTabSz="10976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20841" indent="-274405" algn="l" defTabSz="10976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69653" indent="-274405" algn="l" defTabSz="10976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18464" indent="-274405" algn="l" defTabSz="10976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67276" indent="-274405" algn="l" defTabSz="10976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116088" indent="-274405" algn="l" defTabSz="10976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64900" indent="-274405" algn="l" defTabSz="109762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3600" dirty="0" smtClean="0"/>
              <a:t>analýza stavu (ASZ)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cs-CZ" sz="3600" dirty="0" smtClean="0"/>
          </a:p>
          <a:p>
            <a:r>
              <a:rPr lang="cs-CZ" sz="3600" dirty="0" smtClean="0"/>
              <a:t>Lokální partnerství         strategické plánování         SPSZ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cs-CZ" sz="3600" dirty="0" smtClean="0"/>
          </a:p>
          <a:p>
            <a:r>
              <a:rPr lang="cs-CZ" sz="3600" dirty="0" smtClean="0"/>
              <a:t>evaluace dopadů SPSZ na sociální vyloučení v obci</a:t>
            </a:r>
            <a:endParaRPr lang="cs-CZ" sz="3600" dirty="0"/>
          </a:p>
        </p:txBody>
      </p:sp>
      <p:sp>
        <p:nvSpPr>
          <p:cNvPr id="16" name="Šipka doprava 15"/>
          <p:cNvSpPr/>
          <p:nvPr/>
        </p:nvSpPr>
        <p:spPr>
          <a:xfrm>
            <a:off x="9581294" y="3798788"/>
            <a:ext cx="618368" cy="288033"/>
          </a:xfrm>
          <a:prstGeom prst="rightArrow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2"/>
              </a:solidFill>
            </a:endParaRPr>
          </a:p>
        </p:txBody>
      </p:sp>
      <p:sp>
        <p:nvSpPr>
          <p:cNvPr id="17" name="Šipka doprava 16"/>
          <p:cNvSpPr/>
          <p:nvPr/>
        </p:nvSpPr>
        <p:spPr>
          <a:xfrm>
            <a:off x="4799062" y="3798788"/>
            <a:ext cx="576064" cy="288033"/>
          </a:xfrm>
          <a:prstGeom prst="rightArrow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858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3CBA-C377-483B-B857-75514A2761D6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46534" y="54372"/>
            <a:ext cx="12025336" cy="702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bg1"/>
              </a:solidFill>
            </a:endParaRPr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190" y="126380"/>
            <a:ext cx="2699664" cy="742155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58" y="189968"/>
            <a:ext cx="3024336" cy="626886"/>
          </a:xfrm>
          <a:prstGeom prst="rect">
            <a:avLst/>
          </a:prstGeom>
        </p:spPr>
      </p:pic>
      <p:sp>
        <p:nvSpPr>
          <p:cNvPr id="12" name="Nadpis 1"/>
          <p:cNvSpPr txBox="1">
            <a:spLocks/>
          </p:cNvSpPr>
          <p:nvPr/>
        </p:nvSpPr>
        <p:spPr>
          <a:xfrm>
            <a:off x="609521" y="1062484"/>
            <a:ext cx="10971372" cy="864096"/>
          </a:xfrm>
          <a:prstGeom prst="rect">
            <a:avLst/>
          </a:prstGeom>
        </p:spPr>
        <p:txBody>
          <a:bodyPr vert="horz" lIns="109763" tIns="54881" rIns="109763" bIns="54881" rtlCol="0" anchor="ctr">
            <a:noAutofit/>
          </a:bodyPr>
          <a:lstStyle>
            <a:lvl1pPr algn="ctr" defTabSz="1097623" rtl="0" eaLnBrk="1" latinLnBrk="0" hangingPunct="1">
              <a:spcBef>
                <a:spcPct val="0"/>
              </a:spcBef>
              <a:buNone/>
              <a:defRPr sz="5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sz="2600" b="1" dirty="0">
                <a:solidFill>
                  <a:schemeClr val="tx2"/>
                </a:solidFill>
              </a:rPr>
              <a:t>DOPADOVÁ EVALUACE STRATEGICKÉHO PLÁNU SOCIÁLNÍHO ZAČLEŇOVÁNÍ</a:t>
            </a:r>
          </a:p>
        </p:txBody>
      </p:sp>
      <p:sp>
        <p:nvSpPr>
          <p:cNvPr id="13" name="Zástupný symbol pro obsah 2"/>
          <p:cNvSpPr>
            <a:spLocks noGrp="1"/>
          </p:cNvSpPr>
          <p:nvPr>
            <p:ph idx="1"/>
          </p:nvPr>
        </p:nvSpPr>
        <p:spPr>
          <a:xfrm>
            <a:off x="694606" y="1998588"/>
            <a:ext cx="10945216" cy="4320480"/>
          </a:xfrm>
        </p:spPr>
        <p:txBody>
          <a:bodyPr>
            <a:normAutofit lnSpcReduction="10000"/>
          </a:bodyPr>
          <a:lstStyle/>
          <a:p>
            <a:r>
              <a:rPr lang="cs-CZ" dirty="0" smtClean="0"/>
              <a:t>adresáti</a:t>
            </a:r>
            <a:r>
              <a:rPr lang="cs-CZ" dirty="0"/>
              <a:t>: MPSV (donor), ASZ, spolupracující obce, tvůrci </a:t>
            </a:r>
            <a:r>
              <a:rPr lang="cs-CZ" dirty="0" smtClean="0"/>
              <a:t>politik</a:t>
            </a:r>
          </a:p>
          <a:p>
            <a:pPr marL="0" indent="0">
              <a:buNone/>
            </a:pPr>
            <a:r>
              <a:rPr lang="cs-CZ" dirty="0" smtClean="0"/>
              <a:t> Dopadová evaluace:</a:t>
            </a:r>
          </a:p>
          <a:p>
            <a:pPr lvl="1"/>
            <a:r>
              <a:rPr lang="cs-CZ" dirty="0" smtClean="0"/>
              <a:t>zpětná vazba</a:t>
            </a:r>
          </a:p>
          <a:p>
            <a:pPr lvl="1"/>
            <a:r>
              <a:rPr lang="cs-CZ" dirty="0"/>
              <a:t>n</a:t>
            </a:r>
            <a:r>
              <a:rPr lang="cs-CZ" dirty="0" smtClean="0"/>
              <a:t>ástroj učení</a:t>
            </a:r>
          </a:p>
          <a:p>
            <a:pPr lvl="1"/>
            <a:r>
              <a:rPr lang="cs-CZ" dirty="0"/>
              <a:t>a</a:t>
            </a:r>
            <a:r>
              <a:rPr lang="cs-CZ" dirty="0" smtClean="0"/>
              <a:t>rgumentace pro tvorbu celostátní i lokálních </a:t>
            </a:r>
            <a:r>
              <a:rPr lang="cs-CZ" dirty="0" smtClean="0"/>
              <a:t>politik</a:t>
            </a:r>
          </a:p>
          <a:p>
            <a:r>
              <a:rPr lang="cs-CZ" dirty="0" smtClean="0"/>
              <a:t>povinná </a:t>
            </a:r>
            <a:r>
              <a:rPr lang="cs-CZ" dirty="0"/>
              <a:t>součást projektu </a:t>
            </a:r>
            <a:r>
              <a:rPr lang="cs-CZ" dirty="0" smtClean="0"/>
              <a:t>ESF</a:t>
            </a:r>
            <a:r>
              <a:rPr lang="cs-CZ" dirty="0" smtClean="0"/>
              <a:t> </a:t>
            </a: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1684496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3CBA-C377-483B-B857-75514A2761D6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46534" y="54372"/>
            <a:ext cx="12025336" cy="702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bg1"/>
              </a:solidFill>
            </a:endParaRPr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190" y="126380"/>
            <a:ext cx="2699664" cy="742155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58" y="189968"/>
            <a:ext cx="3024336" cy="626886"/>
          </a:xfrm>
          <a:prstGeom prst="rect">
            <a:avLst/>
          </a:prstGeom>
        </p:spPr>
      </p:pic>
      <p:sp>
        <p:nvSpPr>
          <p:cNvPr id="8" name="Nadpis 1"/>
          <p:cNvSpPr>
            <a:spLocks noGrp="1"/>
          </p:cNvSpPr>
          <p:nvPr>
            <p:ph type="title"/>
          </p:nvPr>
        </p:nvSpPr>
        <p:spPr>
          <a:xfrm>
            <a:off x="573516" y="990476"/>
            <a:ext cx="10971372" cy="781297"/>
          </a:xfrm>
        </p:spPr>
        <p:txBody>
          <a:bodyPr>
            <a:normAutofit/>
          </a:bodyPr>
          <a:lstStyle/>
          <a:p>
            <a:pPr algn="l"/>
            <a:r>
              <a:rPr lang="cs-CZ" sz="4000" b="1" dirty="0" smtClean="0">
                <a:solidFill>
                  <a:schemeClr val="tx2"/>
                </a:solidFill>
              </a:rPr>
              <a:t>EVALUACE V RÁMCI ČINNOSTI ASZ</a:t>
            </a:r>
            <a:endParaRPr lang="cs-CZ" sz="4000" b="1" dirty="0">
              <a:solidFill>
                <a:schemeClr val="tx2"/>
              </a:solidFill>
            </a:endParaRPr>
          </a:p>
        </p:txBody>
      </p:sp>
      <p:grpSp>
        <p:nvGrpSpPr>
          <p:cNvPr id="14" name="Skupina 13"/>
          <p:cNvGrpSpPr/>
          <p:nvPr/>
        </p:nvGrpSpPr>
        <p:grpSpPr>
          <a:xfrm rot="17888575">
            <a:off x="7102778" y="1323383"/>
            <a:ext cx="4227814" cy="3887837"/>
            <a:chOff x="897953" y="1638845"/>
            <a:chExt cx="4227814" cy="3887837"/>
          </a:xfrm>
          <a:solidFill>
            <a:schemeClr val="tx2"/>
          </a:solidFill>
        </p:grpSpPr>
        <p:sp>
          <p:nvSpPr>
            <p:cNvPr id="15" name="Volný tvar 14"/>
            <p:cNvSpPr/>
            <p:nvPr/>
          </p:nvSpPr>
          <p:spPr>
            <a:xfrm rot="3711425">
              <a:off x="2166764" y="1638845"/>
              <a:ext cx="1690191" cy="1690191"/>
            </a:xfrm>
            <a:custGeom>
              <a:avLst/>
              <a:gdLst>
                <a:gd name="connsiteX0" fmla="*/ 0 w 1690191"/>
                <a:gd name="connsiteY0" fmla="*/ 845096 h 1690191"/>
                <a:gd name="connsiteX1" fmla="*/ 845096 w 1690191"/>
                <a:gd name="connsiteY1" fmla="*/ 0 h 1690191"/>
                <a:gd name="connsiteX2" fmla="*/ 1690192 w 1690191"/>
                <a:gd name="connsiteY2" fmla="*/ 845096 h 1690191"/>
                <a:gd name="connsiteX3" fmla="*/ 845096 w 1690191"/>
                <a:gd name="connsiteY3" fmla="*/ 1690192 h 1690191"/>
                <a:gd name="connsiteX4" fmla="*/ 0 w 1690191"/>
                <a:gd name="connsiteY4" fmla="*/ 845096 h 1690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90191" h="1690191">
                  <a:moveTo>
                    <a:pt x="0" y="845096"/>
                  </a:moveTo>
                  <a:cubicBezTo>
                    <a:pt x="0" y="378362"/>
                    <a:pt x="378362" y="0"/>
                    <a:pt x="845096" y="0"/>
                  </a:cubicBezTo>
                  <a:cubicBezTo>
                    <a:pt x="1311830" y="0"/>
                    <a:pt x="1690192" y="378362"/>
                    <a:pt x="1690192" y="845096"/>
                  </a:cubicBezTo>
                  <a:cubicBezTo>
                    <a:pt x="1690192" y="1311830"/>
                    <a:pt x="1311830" y="1690192"/>
                    <a:pt x="845096" y="1690192"/>
                  </a:cubicBezTo>
                  <a:cubicBezTo>
                    <a:pt x="378362" y="1690192"/>
                    <a:pt x="0" y="1311830"/>
                    <a:pt x="0" y="845096"/>
                  </a:cubicBezTo>
                  <a:close/>
                </a:path>
              </a:pathLst>
            </a:custGeom>
            <a:grpFill/>
            <a:ln>
              <a:solidFill>
                <a:schemeClr val="tx2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66573" tIns="266573" rIns="266573" bIns="266573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cs-CZ" sz="2000" kern="1200" dirty="0" smtClean="0"/>
                <a:t>Plánování</a:t>
              </a:r>
              <a:endParaRPr lang="cs-CZ" sz="2000" kern="1200" dirty="0"/>
            </a:p>
          </p:txBody>
        </p:sp>
        <p:sp>
          <p:nvSpPr>
            <p:cNvPr id="16" name="Volný tvar 15"/>
            <p:cNvSpPr/>
            <p:nvPr/>
          </p:nvSpPr>
          <p:spPr>
            <a:xfrm rot="3600000">
              <a:off x="3415341" y="3286535"/>
              <a:ext cx="449138" cy="570439"/>
            </a:xfrm>
            <a:custGeom>
              <a:avLst/>
              <a:gdLst>
                <a:gd name="connsiteX0" fmla="*/ 0 w 449138"/>
                <a:gd name="connsiteY0" fmla="*/ 114088 h 570439"/>
                <a:gd name="connsiteX1" fmla="*/ 224569 w 449138"/>
                <a:gd name="connsiteY1" fmla="*/ 114088 h 570439"/>
                <a:gd name="connsiteX2" fmla="*/ 224569 w 449138"/>
                <a:gd name="connsiteY2" fmla="*/ 0 h 570439"/>
                <a:gd name="connsiteX3" fmla="*/ 449138 w 449138"/>
                <a:gd name="connsiteY3" fmla="*/ 285220 h 570439"/>
                <a:gd name="connsiteX4" fmla="*/ 224569 w 449138"/>
                <a:gd name="connsiteY4" fmla="*/ 570439 h 570439"/>
                <a:gd name="connsiteX5" fmla="*/ 224569 w 449138"/>
                <a:gd name="connsiteY5" fmla="*/ 456351 h 570439"/>
                <a:gd name="connsiteX6" fmla="*/ 0 w 449138"/>
                <a:gd name="connsiteY6" fmla="*/ 456351 h 570439"/>
                <a:gd name="connsiteX7" fmla="*/ 0 w 449138"/>
                <a:gd name="connsiteY7" fmla="*/ 114088 h 570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138" h="570439">
                  <a:moveTo>
                    <a:pt x="0" y="114088"/>
                  </a:moveTo>
                  <a:lnTo>
                    <a:pt x="224569" y="114088"/>
                  </a:lnTo>
                  <a:lnTo>
                    <a:pt x="224569" y="0"/>
                  </a:lnTo>
                  <a:lnTo>
                    <a:pt x="449138" y="285220"/>
                  </a:lnTo>
                  <a:lnTo>
                    <a:pt x="224569" y="570439"/>
                  </a:lnTo>
                  <a:lnTo>
                    <a:pt x="224569" y="456351"/>
                  </a:lnTo>
                  <a:lnTo>
                    <a:pt x="0" y="456351"/>
                  </a:lnTo>
                  <a:lnTo>
                    <a:pt x="0" y="114088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-1" tIns="114087" rIns="134741" bIns="114088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cs-CZ" sz="1200" kern="1200"/>
            </a:p>
          </p:txBody>
        </p:sp>
        <p:sp>
          <p:nvSpPr>
            <p:cNvPr id="17" name="Volný tvar 16"/>
            <p:cNvSpPr/>
            <p:nvPr/>
          </p:nvSpPr>
          <p:spPr>
            <a:xfrm rot="3711425">
              <a:off x="3435576" y="3836491"/>
              <a:ext cx="1690191" cy="1690191"/>
            </a:xfrm>
            <a:custGeom>
              <a:avLst/>
              <a:gdLst>
                <a:gd name="connsiteX0" fmla="*/ 0 w 1690191"/>
                <a:gd name="connsiteY0" fmla="*/ 845096 h 1690191"/>
                <a:gd name="connsiteX1" fmla="*/ 845096 w 1690191"/>
                <a:gd name="connsiteY1" fmla="*/ 0 h 1690191"/>
                <a:gd name="connsiteX2" fmla="*/ 1690192 w 1690191"/>
                <a:gd name="connsiteY2" fmla="*/ 845096 h 1690191"/>
                <a:gd name="connsiteX3" fmla="*/ 845096 w 1690191"/>
                <a:gd name="connsiteY3" fmla="*/ 1690192 h 1690191"/>
                <a:gd name="connsiteX4" fmla="*/ 0 w 1690191"/>
                <a:gd name="connsiteY4" fmla="*/ 845096 h 1690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90191" h="1690191">
                  <a:moveTo>
                    <a:pt x="0" y="845096"/>
                  </a:moveTo>
                  <a:cubicBezTo>
                    <a:pt x="0" y="378362"/>
                    <a:pt x="378362" y="0"/>
                    <a:pt x="845096" y="0"/>
                  </a:cubicBezTo>
                  <a:cubicBezTo>
                    <a:pt x="1311830" y="0"/>
                    <a:pt x="1690192" y="378362"/>
                    <a:pt x="1690192" y="845096"/>
                  </a:cubicBezTo>
                  <a:cubicBezTo>
                    <a:pt x="1690192" y="1311830"/>
                    <a:pt x="1311830" y="1690192"/>
                    <a:pt x="845096" y="1690192"/>
                  </a:cubicBezTo>
                  <a:cubicBezTo>
                    <a:pt x="378362" y="1690192"/>
                    <a:pt x="0" y="1311830"/>
                    <a:pt x="0" y="845096"/>
                  </a:cubicBezTo>
                  <a:close/>
                </a:path>
              </a:pathLst>
            </a:custGeom>
            <a:grpFill/>
            <a:ln>
              <a:solidFill>
                <a:schemeClr val="tx2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66573" tIns="266573" rIns="266573" bIns="266573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cs-CZ" sz="1400" kern="1200" dirty="0" smtClean="0"/>
                <a:t>Implementace</a:t>
              </a:r>
              <a:endParaRPr lang="cs-CZ" sz="1400" kern="1200" dirty="0"/>
            </a:p>
          </p:txBody>
        </p:sp>
        <p:sp>
          <p:nvSpPr>
            <p:cNvPr id="18" name="Volný tvar 17"/>
            <p:cNvSpPr/>
            <p:nvPr/>
          </p:nvSpPr>
          <p:spPr>
            <a:xfrm rot="21600000">
              <a:off x="2800002" y="4396365"/>
              <a:ext cx="449138" cy="570440"/>
            </a:xfrm>
            <a:custGeom>
              <a:avLst/>
              <a:gdLst>
                <a:gd name="connsiteX0" fmla="*/ 0 w 449138"/>
                <a:gd name="connsiteY0" fmla="*/ 114088 h 570439"/>
                <a:gd name="connsiteX1" fmla="*/ 224569 w 449138"/>
                <a:gd name="connsiteY1" fmla="*/ 114088 h 570439"/>
                <a:gd name="connsiteX2" fmla="*/ 224569 w 449138"/>
                <a:gd name="connsiteY2" fmla="*/ 0 h 570439"/>
                <a:gd name="connsiteX3" fmla="*/ 449138 w 449138"/>
                <a:gd name="connsiteY3" fmla="*/ 285220 h 570439"/>
                <a:gd name="connsiteX4" fmla="*/ 224569 w 449138"/>
                <a:gd name="connsiteY4" fmla="*/ 570439 h 570439"/>
                <a:gd name="connsiteX5" fmla="*/ 224569 w 449138"/>
                <a:gd name="connsiteY5" fmla="*/ 456351 h 570439"/>
                <a:gd name="connsiteX6" fmla="*/ 0 w 449138"/>
                <a:gd name="connsiteY6" fmla="*/ 456351 h 570439"/>
                <a:gd name="connsiteX7" fmla="*/ 0 w 449138"/>
                <a:gd name="connsiteY7" fmla="*/ 114088 h 570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138" h="570439">
                  <a:moveTo>
                    <a:pt x="449138" y="456351"/>
                  </a:moveTo>
                  <a:lnTo>
                    <a:pt x="224569" y="456351"/>
                  </a:lnTo>
                  <a:lnTo>
                    <a:pt x="224569" y="570439"/>
                  </a:lnTo>
                  <a:lnTo>
                    <a:pt x="0" y="285219"/>
                  </a:lnTo>
                  <a:lnTo>
                    <a:pt x="224569" y="0"/>
                  </a:lnTo>
                  <a:lnTo>
                    <a:pt x="224569" y="114088"/>
                  </a:lnTo>
                  <a:lnTo>
                    <a:pt x="449138" y="114088"/>
                  </a:lnTo>
                  <a:lnTo>
                    <a:pt x="449138" y="456351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4741" tIns="114089" rIns="0" bIns="114088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cs-CZ" sz="1200" kern="1200"/>
            </a:p>
          </p:txBody>
        </p:sp>
        <p:sp>
          <p:nvSpPr>
            <p:cNvPr id="19" name="Volný tvar 18"/>
            <p:cNvSpPr/>
            <p:nvPr/>
          </p:nvSpPr>
          <p:spPr>
            <a:xfrm rot="3711425">
              <a:off x="897953" y="3836491"/>
              <a:ext cx="1690191" cy="1690191"/>
            </a:xfrm>
            <a:custGeom>
              <a:avLst/>
              <a:gdLst>
                <a:gd name="connsiteX0" fmla="*/ 0 w 1690191"/>
                <a:gd name="connsiteY0" fmla="*/ 845096 h 1690191"/>
                <a:gd name="connsiteX1" fmla="*/ 845096 w 1690191"/>
                <a:gd name="connsiteY1" fmla="*/ 0 h 1690191"/>
                <a:gd name="connsiteX2" fmla="*/ 1690192 w 1690191"/>
                <a:gd name="connsiteY2" fmla="*/ 845096 h 1690191"/>
                <a:gd name="connsiteX3" fmla="*/ 845096 w 1690191"/>
                <a:gd name="connsiteY3" fmla="*/ 1690192 h 1690191"/>
                <a:gd name="connsiteX4" fmla="*/ 0 w 1690191"/>
                <a:gd name="connsiteY4" fmla="*/ 845096 h 1690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90191" h="1690191">
                  <a:moveTo>
                    <a:pt x="0" y="845096"/>
                  </a:moveTo>
                  <a:cubicBezTo>
                    <a:pt x="0" y="378362"/>
                    <a:pt x="378362" y="0"/>
                    <a:pt x="845096" y="0"/>
                  </a:cubicBezTo>
                  <a:cubicBezTo>
                    <a:pt x="1311830" y="0"/>
                    <a:pt x="1690192" y="378362"/>
                    <a:pt x="1690192" y="845096"/>
                  </a:cubicBezTo>
                  <a:cubicBezTo>
                    <a:pt x="1690192" y="1311830"/>
                    <a:pt x="1311830" y="1690192"/>
                    <a:pt x="845096" y="1690192"/>
                  </a:cubicBezTo>
                  <a:cubicBezTo>
                    <a:pt x="378362" y="1690192"/>
                    <a:pt x="0" y="1311830"/>
                    <a:pt x="0" y="845096"/>
                  </a:cubicBezTo>
                  <a:close/>
                </a:path>
              </a:pathLst>
            </a:custGeom>
            <a:grpFill/>
            <a:ln>
              <a:solidFill>
                <a:schemeClr val="tx2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66573" tIns="266573" rIns="266573" bIns="266573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cs-CZ" sz="2000" kern="1200" dirty="0" smtClean="0"/>
                <a:t>Evaluace</a:t>
              </a:r>
              <a:endParaRPr lang="cs-CZ" sz="2000" kern="1200" dirty="0"/>
            </a:p>
          </p:txBody>
        </p:sp>
        <p:sp>
          <p:nvSpPr>
            <p:cNvPr id="20" name="Volný tvar 19"/>
            <p:cNvSpPr/>
            <p:nvPr/>
          </p:nvSpPr>
          <p:spPr>
            <a:xfrm rot="18000000">
              <a:off x="2146529" y="3308552"/>
              <a:ext cx="449138" cy="570439"/>
            </a:xfrm>
            <a:custGeom>
              <a:avLst/>
              <a:gdLst>
                <a:gd name="connsiteX0" fmla="*/ 0 w 449138"/>
                <a:gd name="connsiteY0" fmla="*/ 114088 h 570439"/>
                <a:gd name="connsiteX1" fmla="*/ 224569 w 449138"/>
                <a:gd name="connsiteY1" fmla="*/ 114088 h 570439"/>
                <a:gd name="connsiteX2" fmla="*/ 224569 w 449138"/>
                <a:gd name="connsiteY2" fmla="*/ 0 h 570439"/>
                <a:gd name="connsiteX3" fmla="*/ 449138 w 449138"/>
                <a:gd name="connsiteY3" fmla="*/ 285220 h 570439"/>
                <a:gd name="connsiteX4" fmla="*/ 224569 w 449138"/>
                <a:gd name="connsiteY4" fmla="*/ 570439 h 570439"/>
                <a:gd name="connsiteX5" fmla="*/ 224569 w 449138"/>
                <a:gd name="connsiteY5" fmla="*/ 456351 h 570439"/>
                <a:gd name="connsiteX6" fmla="*/ 0 w 449138"/>
                <a:gd name="connsiteY6" fmla="*/ 456351 h 570439"/>
                <a:gd name="connsiteX7" fmla="*/ 0 w 449138"/>
                <a:gd name="connsiteY7" fmla="*/ 114088 h 570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9138" h="570439">
                  <a:moveTo>
                    <a:pt x="0" y="114088"/>
                  </a:moveTo>
                  <a:lnTo>
                    <a:pt x="224569" y="114088"/>
                  </a:lnTo>
                  <a:lnTo>
                    <a:pt x="224569" y="0"/>
                  </a:lnTo>
                  <a:lnTo>
                    <a:pt x="449138" y="285220"/>
                  </a:lnTo>
                  <a:lnTo>
                    <a:pt x="224569" y="570439"/>
                  </a:lnTo>
                  <a:lnTo>
                    <a:pt x="224569" y="456351"/>
                  </a:lnTo>
                  <a:lnTo>
                    <a:pt x="0" y="456351"/>
                  </a:lnTo>
                  <a:lnTo>
                    <a:pt x="0" y="114088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-1" tIns="114087" rIns="134741" bIns="114088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cs-CZ" sz="1200" kern="1200"/>
            </a:p>
          </p:txBody>
        </p:sp>
      </p:grpSp>
      <p:grpSp>
        <p:nvGrpSpPr>
          <p:cNvPr id="21" name="Skupina 20"/>
          <p:cNvGrpSpPr/>
          <p:nvPr/>
        </p:nvGrpSpPr>
        <p:grpSpPr>
          <a:xfrm>
            <a:off x="337004" y="2451186"/>
            <a:ext cx="4462058" cy="3223000"/>
            <a:chOff x="6601701" y="2015949"/>
            <a:chExt cx="4462058" cy="3223000"/>
          </a:xfrm>
          <a:solidFill>
            <a:schemeClr val="tx2"/>
          </a:solidFill>
        </p:grpSpPr>
        <p:sp>
          <p:nvSpPr>
            <p:cNvPr id="22" name="Volný tvar 21"/>
            <p:cNvSpPr/>
            <p:nvPr/>
          </p:nvSpPr>
          <p:spPr>
            <a:xfrm rot="2176589" flipV="1">
              <a:off x="7730731" y="4046985"/>
              <a:ext cx="377905" cy="45719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26367"/>
                  </a:moveTo>
                  <a:lnTo>
                    <a:pt x="732108" y="26367"/>
                  </a:lnTo>
                </a:path>
              </a:pathLst>
            </a:custGeom>
            <a:grpFill/>
            <a:ln>
              <a:solidFill>
                <a:schemeClr val="tx2"/>
              </a:solidFill>
              <a:headEnd type="triangle"/>
              <a:tailEnd type="triangle"/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Volný tvar 22"/>
            <p:cNvSpPr/>
            <p:nvPr/>
          </p:nvSpPr>
          <p:spPr>
            <a:xfrm flipV="1">
              <a:off x="7919683" y="3619214"/>
              <a:ext cx="377905" cy="45719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26367"/>
                  </a:moveTo>
                  <a:lnTo>
                    <a:pt x="732108" y="26367"/>
                  </a:lnTo>
                </a:path>
              </a:pathLst>
            </a:custGeom>
            <a:grpFill/>
            <a:ln>
              <a:solidFill>
                <a:schemeClr val="tx2"/>
              </a:solidFill>
              <a:headEnd type="triangle"/>
              <a:tailEnd type="triangle"/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Volný tvar 23"/>
            <p:cNvSpPr/>
            <p:nvPr/>
          </p:nvSpPr>
          <p:spPr>
            <a:xfrm rot="19104097" flipV="1">
              <a:off x="7838007" y="3094760"/>
              <a:ext cx="377905" cy="45719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26367"/>
                  </a:moveTo>
                  <a:lnTo>
                    <a:pt x="732108" y="26367"/>
                  </a:lnTo>
                </a:path>
              </a:pathLst>
            </a:custGeom>
            <a:grpFill/>
            <a:ln>
              <a:solidFill>
                <a:schemeClr val="tx2"/>
              </a:solidFill>
              <a:headEnd type="triangle"/>
              <a:tailEnd type="triangle"/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5" name="Volný tvar 24"/>
            <p:cNvSpPr/>
            <p:nvPr/>
          </p:nvSpPr>
          <p:spPr>
            <a:xfrm>
              <a:off x="8337629" y="2015949"/>
              <a:ext cx="922883" cy="876376"/>
            </a:xfrm>
            <a:custGeom>
              <a:avLst/>
              <a:gdLst>
                <a:gd name="connsiteX0" fmla="*/ 0 w 1120292"/>
                <a:gd name="connsiteY0" fmla="*/ 560146 h 1120292"/>
                <a:gd name="connsiteX1" fmla="*/ 560146 w 1120292"/>
                <a:gd name="connsiteY1" fmla="*/ 0 h 1120292"/>
                <a:gd name="connsiteX2" fmla="*/ 1120292 w 1120292"/>
                <a:gd name="connsiteY2" fmla="*/ 560146 h 1120292"/>
                <a:gd name="connsiteX3" fmla="*/ 560146 w 1120292"/>
                <a:gd name="connsiteY3" fmla="*/ 1120292 h 1120292"/>
                <a:gd name="connsiteX4" fmla="*/ 0 w 1120292"/>
                <a:gd name="connsiteY4" fmla="*/ 560146 h 1120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0292" h="1120292">
                  <a:moveTo>
                    <a:pt x="0" y="560146"/>
                  </a:moveTo>
                  <a:cubicBezTo>
                    <a:pt x="0" y="250786"/>
                    <a:pt x="250786" y="0"/>
                    <a:pt x="560146" y="0"/>
                  </a:cubicBezTo>
                  <a:cubicBezTo>
                    <a:pt x="869506" y="0"/>
                    <a:pt x="1120292" y="250786"/>
                    <a:pt x="1120292" y="560146"/>
                  </a:cubicBezTo>
                  <a:cubicBezTo>
                    <a:pt x="1120292" y="869506"/>
                    <a:pt x="869506" y="1120292"/>
                    <a:pt x="560146" y="1120292"/>
                  </a:cubicBezTo>
                  <a:cubicBezTo>
                    <a:pt x="250786" y="1120292"/>
                    <a:pt x="0" y="869506"/>
                    <a:pt x="0" y="560146"/>
                  </a:cubicBezTo>
                  <a:close/>
                </a:path>
              </a:pathLst>
            </a:custGeom>
            <a:grpFill/>
            <a:ln>
              <a:solidFill>
                <a:schemeClr val="tx2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4223" tIns="174223" rIns="174223" bIns="174223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cs-CZ" sz="1200" kern="1200" dirty="0" smtClean="0"/>
                <a:t>Zpětná vazba</a:t>
              </a:r>
              <a:endParaRPr lang="cs-CZ" sz="1200" kern="1200" dirty="0"/>
            </a:p>
          </p:txBody>
        </p:sp>
        <p:sp>
          <p:nvSpPr>
            <p:cNvPr id="26" name="Volný tvar 25"/>
            <p:cNvSpPr/>
            <p:nvPr/>
          </p:nvSpPr>
          <p:spPr>
            <a:xfrm>
              <a:off x="9352801" y="2015949"/>
              <a:ext cx="1384325" cy="876376"/>
            </a:xfrm>
            <a:custGeom>
              <a:avLst/>
              <a:gdLst>
                <a:gd name="connsiteX0" fmla="*/ 0 w 1680439"/>
                <a:gd name="connsiteY0" fmla="*/ 0 h 1120292"/>
                <a:gd name="connsiteX1" fmla="*/ 1680439 w 1680439"/>
                <a:gd name="connsiteY1" fmla="*/ 0 h 1120292"/>
                <a:gd name="connsiteX2" fmla="*/ 1680439 w 1680439"/>
                <a:gd name="connsiteY2" fmla="*/ 1120292 h 1120292"/>
                <a:gd name="connsiteX3" fmla="*/ 0 w 1680439"/>
                <a:gd name="connsiteY3" fmla="*/ 1120292 h 1120292"/>
                <a:gd name="connsiteX4" fmla="*/ 0 w 1680439"/>
                <a:gd name="connsiteY4" fmla="*/ 0 h 1120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0439" h="1120292">
                  <a:moveTo>
                    <a:pt x="0" y="0"/>
                  </a:moveTo>
                  <a:lnTo>
                    <a:pt x="1680439" y="0"/>
                  </a:lnTo>
                  <a:lnTo>
                    <a:pt x="1680439" y="1120292"/>
                  </a:lnTo>
                  <a:lnTo>
                    <a:pt x="0" y="11202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228600" lvl="1" indent="-22860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cs-CZ" sz="1800" dirty="0"/>
                <a:t>a</a:t>
              </a:r>
              <a:r>
                <a:rPr lang="cs-CZ" sz="1800" kern="1200" dirty="0" smtClean="0"/>
                <a:t>ktéři</a:t>
              </a:r>
              <a:endParaRPr lang="cs-CZ" sz="1800" kern="1200" dirty="0"/>
            </a:p>
            <a:p>
              <a:pPr marL="228600" lvl="1" indent="-22860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cs-CZ" sz="1800" kern="1200" dirty="0" smtClean="0"/>
                <a:t>ASZ</a:t>
              </a:r>
              <a:endParaRPr lang="cs-CZ" sz="1800" kern="1200" dirty="0"/>
            </a:p>
          </p:txBody>
        </p:sp>
        <p:sp>
          <p:nvSpPr>
            <p:cNvPr id="27" name="Volný tvar 26"/>
            <p:cNvSpPr/>
            <p:nvPr/>
          </p:nvSpPr>
          <p:spPr>
            <a:xfrm>
              <a:off x="8664263" y="3173531"/>
              <a:ext cx="922883" cy="876376"/>
            </a:xfrm>
            <a:custGeom>
              <a:avLst/>
              <a:gdLst>
                <a:gd name="connsiteX0" fmla="*/ 0 w 1120292"/>
                <a:gd name="connsiteY0" fmla="*/ 560146 h 1120292"/>
                <a:gd name="connsiteX1" fmla="*/ 560146 w 1120292"/>
                <a:gd name="connsiteY1" fmla="*/ 0 h 1120292"/>
                <a:gd name="connsiteX2" fmla="*/ 1120292 w 1120292"/>
                <a:gd name="connsiteY2" fmla="*/ 560146 h 1120292"/>
                <a:gd name="connsiteX3" fmla="*/ 560146 w 1120292"/>
                <a:gd name="connsiteY3" fmla="*/ 1120292 h 1120292"/>
                <a:gd name="connsiteX4" fmla="*/ 0 w 1120292"/>
                <a:gd name="connsiteY4" fmla="*/ 560146 h 1120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0292" h="1120292">
                  <a:moveTo>
                    <a:pt x="0" y="560146"/>
                  </a:moveTo>
                  <a:cubicBezTo>
                    <a:pt x="0" y="250786"/>
                    <a:pt x="250786" y="0"/>
                    <a:pt x="560146" y="0"/>
                  </a:cubicBezTo>
                  <a:cubicBezTo>
                    <a:pt x="869506" y="0"/>
                    <a:pt x="1120292" y="250786"/>
                    <a:pt x="1120292" y="560146"/>
                  </a:cubicBezTo>
                  <a:cubicBezTo>
                    <a:pt x="1120292" y="869506"/>
                    <a:pt x="869506" y="1120292"/>
                    <a:pt x="560146" y="1120292"/>
                  </a:cubicBezTo>
                  <a:cubicBezTo>
                    <a:pt x="250786" y="1120292"/>
                    <a:pt x="0" y="869506"/>
                    <a:pt x="0" y="560146"/>
                  </a:cubicBezTo>
                  <a:close/>
                </a:path>
              </a:pathLst>
            </a:custGeom>
            <a:grpFill/>
            <a:ln>
              <a:solidFill>
                <a:schemeClr val="tx2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4223" tIns="174223" rIns="174223" bIns="174223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cs-CZ" sz="1200" kern="1200" dirty="0" smtClean="0"/>
                <a:t>Nástroj učení</a:t>
              </a:r>
              <a:endParaRPr lang="cs-CZ" sz="1200" kern="1200" dirty="0"/>
            </a:p>
          </p:txBody>
        </p:sp>
        <p:sp>
          <p:nvSpPr>
            <p:cNvPr id="28" name="Volný tvar 27"/>
            <p:cNvSpPr/>
            <p:nvPr/>
          </p:nvSpPr>
          <p:spPr>
            <a:xfrm>
              <a:off x="9679434" y="3173531"/>
              <a:ext cx="1384325" cy="876376"/>
            </a:xfrm>
            <a:custGeom>
              <a:avLst/>
              <a:gdLst>
                <a:gd name="connsiteX0" fmla="*/ 0 w 1680439"/>
                <a:gd name="connsiteY0" fmla="*/ 0 h 1120292"/>
                <a:gd name="connsiteX1" fmla="*/ 1680439 w 1680439"/>
                <a:gd name="connsiteY1" fmla="*/ 0 h 1120292"/>
                <a:gd name="connsiteX2" fmla="*/ 1680439 w 1680439"/>
                <a:gd name="connsiteY2" fmla="*/ 1120292 h 1120292"/>
                <a:gd name="connsiteX3" fmla="*/ 0 w 1680439"/>
                <a:gd name="connsiteY3" fmla="*/ 1120292 h 1120292"/>
                <a:gd name="connsiteX4" fmla="*/ 0 w 1680439"/>
                <a:gd name="connsiteY4" fmla="*/ 0 h 1120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0439" h="1120292">
                  <a:moveTo>
                    <a:pt x="0" y="0"/>
                  </a:moveTo>
                  <a:lnTo>
                    <a:pt x="1680439" y="0"/>
                  </a:lnTo>
                  <a:lnTo>
                    <a:pt x="1680439" y="1120292"/>
                  </a:lnTo>
                  <a:lnTo>
                    <a:pt x="0" y="11202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228600" lvl="1" indent="-22860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cs-CZ" sz="1800" dirty="0"/>
                <a:t>a</a:t>
              </a:r>
              <a:r>
                <a:rPr lang="cs-CZ" sz="1800" kern="1200" dirty="0" smtClean="0"/>
                <a:t>ktéři</a:t>
              </a:r>
              <a:endParaRPr lang="cs-CZ" sz="1800" kern="1200" dirty="0"/>
            </a:p>
            <a:p>
              <a:pPr marL="228600" lvl="1" indent="-22860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cs-CZ" sz="1800" kern="1200" dirty="0" smtClean="0"/>
                <a:t>ASZ</a:t>
              </a:r>
              <a:endParaRPr lang="cs-CZ" sz="1800" kern="1200" dirty="0"/>
            </a:p>
          </p:txBody>
        </p:sp>
        <p:sp>
          <p:nvSpPr>
            <p:cNvPr id="29" name="Volný tvar 28"/>
            <p:cNvSpPr/>
            <p:nvPr/>
          </p:nvSpPr>
          <p:spPr>
            <a:xfrm>
              <a:off x="8231614" y="4230837"/>
              <a:ext cx="921600" cy="874800"/>
            </a:xfrm>
            <a:custGeom>
              <a:avLst/>
              <a:gdLst>
                <a:gd name="connsiteX0" fmla="*/ 0 w 1200726"/>
                <a:gd name="connsiteY0" fmla="*/ 600363 h 1200726"/>
                <a:gd name="connsiteX1" fmla="*/ 600363 w 1200726"/>
                <a:gd name="connsiteY1" fmla="*/ 0 h 1200726"/>
                <a:gd name="connsiteX2" fmla="*/ 1200726 w 1200726"/>
                <a:gd name="connsiteY2" fmla="*/ 600363 h 1200726"/>
                <a:gd name="connsiteX3" fmla="*/ 600363 w 1200726"/>
                <a:gd name="connsiteY3" fmla="*/ 1200726 h 1200726"/>
                <a:gd name="connsiteX4" fmla="*/ 0 w 1200726"/>
                <a:gd name="connsiteY4" fmla="*/ 600363 h 1200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0726" h="1200726">
                  <a:moveTo>
                    <a:pt x="0" y="600363"/>
                  </a:moveTo>
                  <a:cubicBezTo>
                    <a:pt x="0" y="268792"/>
                    <a:pt x="268792" y="0"/>
                    <a:pt x="600363" y="0"/>
                  </a:cubicBezTo>
                  <a:cubicBezTo>
                    <a:pt x="931934" y="0"/>
                    <a:pt x="1200726" y="268792"/>
                    <a:pt x="1200726" y="600363"/>
                  </a:cubicBezTo>
                  <a:cubicBezTo>
                    <a:pt x="1200726" y="931934"/>
                    <a:pt x="931934" y="1200726"/>
                    <a:pt x="600363" y="1200726"/>
                  </a:cubicBezTo>
                  <a:cubicBezTo>
                    <a:pt x="268792" y="1200726"/>
                    <a:pt x="0" y="931934"/>
                    <a:pt x="0" y="600363"/>
                  </a:cubicBezTo>
                  <a:close/>
                </a:path>
              </a:pathLst>
            </a:custGeom>
            <a:grpFill/>
            <a:ln>
              <a:solidFill>
                <a:schemeClr val="tx2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6002" tIns="186002" rIns="186002" bIns="186002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cs-CZ" sz="1000" kern="1200" dirty="0" smtClean="0"/>
                <a:t>Argument</a:t>
              </a:r>
              <a:endParaRPr lang="cs-CZ" sz="1000" kern="1200" dirty="0"/>
            </a:p>
          </p:txBody>
        </p:sp>
        <p:sp>
          <p:nvSpPr>
            <p:cNvPr id="30" name="Volný tvar 29"/>
            <p:cNvSpPr/>
            <p:nvPr/>
          </p:nvSpPr>
          <p:spPr>
            <a:xfrm>
              <a:off x="9193989" y="4299652"/>
              <a:ext cx="1627672" cy="939297"/>
            </a:xfrm>
            <a:custGeom>
              <a:avLst/>
              <a:gdLst>
                <a:gd name="connsiteX0" fmla="*/ 0 w 1801089"/>
                <a:gd name="connsiteY0" fmla="*/ 0 h 1200726"/>
                <a:gd name="connsiteX1" fmla="*/ 1801089 w 1801089"/>
                <a:gd name="connsiteY1" fmla="*/ 0 h 1200726"/>
                <a:gd name="connsiteX2" fmla="*/ 1801089 w 1801089"/>
                <a:gd name="connsiteY2" fmla="*/ 1200726 h 1200726"/>
                <a:gd name="connsiteX3" fmla="*/ 0 w 1801089"/>
                <a:gd name="connsiteY3" fmla="*/ 1200726 h 1200726"/>
                <a:gd name="connsiteX4" fmla="*/ 0 w 1801089"/>
                <a:gd name="connsiteY4" fmla="*/ 0 h 1200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1089" h="1200726">
                  <a:moveTo>
                    <a:pt x="0" y="0"/>
                  </a:moveTo>
                  <a:lnTo>
                    <a:pt x="1801089" y="0"/>
                  </a:lnTo>
                  <a:lnTo>
                    <a:pt x="1801089" y="1200726"/>
                  </a:lnTo>
                  <a:lnTo>
                    <a:pt x="0" y="12007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228600" lvl="1" indent="-22860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cs-CZ" sz="1800" kern="1200" dirty="0" smtClean="0"/>
                <a:t>ASZ</a:t>
              </a:r>
              <a:endParaRPr lang="cs-CZ" sz="1800" kern="1200" dirty="0"/>
            </a:p>
            <a:p>
              <a:pPr marL="228600" lvl="1" indent="-22860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cs-CZ" sz="1800" dirty="0"/>
                <a:t>t</a:t>
              </a:r>
              <a:r>
                <a:rPr lang="cs-CZ" sz="1800" kern="1200" dirty="0" smtClean="0"/>
                <a:t>vůrci politik</a:t>
              </a:r>
              <a:endParaRPr lang="cs-CZ" sz="1800" kern="1200" dirty="0"/>
            </a:p>
          </p:txBody>
        </p:sp>
        <p:sp>
          <p:nvSpPr>
            <p:cNvPr id="31" name="Ovál 30"/>
            <p:cNvSpPr/>
            <p:nvPr/>
          </p:nvSpPr>
          <p:spPr>
            <a:xfrm>
              <a:off x="6601701" y="2828971"/>
              <a:ext cx="1648572" cy="1565495"/>
            </a:xfrm>
            <a:prstGeom prst="ellips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2" name="TextovéPole 31"/>
            <p:cNvSpPr txBox="1"/>
            <p:nvPr/>
          </p:nvSpPr>
          <p:spPr>
            <a:xfrm>
              <a:off x="6805873" y="3366740"/>
              <a:ext cx="1377565" cy="461665"/>
            </a:xfrm>
            <a:prstGeom prst="rect">
              <a:avLst/>
            </a:prstGeom>
            <a:grpFill/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cs-CZ" dirty="0" smtClean="0">
                  <a:solidFill>
                    <a:schemeClr val="bg1"/>
                  </a:solidFill>
                </a:rPr>
                <a:t>Evaluace</a:t>
              </a:r>
              <a:endParaRPr lang="cs-CZ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3" name="Skupina 32"/>
          <p:cNvGrpSpPr/>
          <p:nvPr/>
        </p:nvGrpSpPr>
        <p:grpSpPr>
          <a:xfrm>
            <a:off x="5094706" y="3150716"/>
            <a:ext cx="1648572" cy="1565495"/>
            <a:chOff x="4799062" y="3249553"/>
            <a:chExt cx="1648572" cy="1565495"/>
          </a:xfrm>
          <a:solidFill>
            <a:schemeClr val="tx2"/>
          </a:solidFill>
        </p:grpSpPr>
        <p:sp>
          <p:nvSpPr>
            <p:cNvPr id="34" name="Ovál 33"/>
            <p:cNvSpPr/>
            <p:nvPr/>
          </p:nvSpPr>
          <p:spPr>
            <a:xfrm>
              <a:off x="4799062" y="3249553"/>
              <a:ext cx="1648572" cy="1565495"/>
            </a:xfrm>
            <a:prstGeom prst="ellips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5" name="Volný tvar 34"/>
            <p:cNvSpPr/>
            <p:nvPr/>
          </p:nvSpPr>
          <p:spPr>
            <a:xfrm>
              <a:off x="4931185" y="3594113"/>
              <a:ext cx="1384325" cy="876376"/>
            </a:xfrm>
            <a:custGeom>
              <a:avLst/>
              <a:gdLst>
                <a:gd name="connsiteX0" fmla="*/ 0 w 1680439"/>
                <a:gd name="connsiteY0" fmla="*/ 0 h 1120292"/>
                <a:gd name="connsiteX1" fmla="*/ 1680439 w 1680439"/>
                <a:gd name="connsiteY1" fmla="*/ 0 h 1120292"/>
                <a:gd name="connsiteX2" fmla="*/ 1680439 w 1680439"/>
                <a:gd name="connsiteY2" fmla="*/ 1120292 h 1120292"/>
                <a:gd name="connsiteX3" fmla="*/ 0 w 1680439"/>
                <a:gd name="connsiteY3" fmla="*/ 1120292 h 1120292"/>
                <a:gd name="connsiteX4" fmla="*/ 0 w 1680439"/>
                <a:gd name="connsiteY4" fmla="*/ 0 h 1120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0439" h="1120292">
                  <a:moveTo>
                    <a:pt x="0" y="0"/>
                  </a:moveTo>
                  <a:lnTo>
                    <a:pt x="1680439" y="0"/>
                  </a:lnTo>
                  <a:lnTo>
                    <a:pt x="1680439" y="1120292"/>
                  </a:lnTo>
                  <a:lnTo>
                    <a:pt x="0" y="112029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chemeClr val="tx2"/>
              </a:solidFill>
            </a:ln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1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cs-CZ" sz="1800" dirty="0">
                  <a:solidFill>
                    <a:schemeClr val="bg1"/>
                  </a:solidFill>
                </a:rPr>
                <a:t>p</a:t>
              </a:r>
              <a:r>
                <a:rPr lang="cs-CZ" sz="1800" dirty="0" smtClean="0">
                  <a:solidFill>
                    <a:schemeClr val="bg1"/>
                  </a:solidFill>
                </a:rPr>
                <a:t>olitika sociálního začleňování</a:t>
              </a:r>
              <a:endParaRPr lang="cs-CZ" sz="1800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36" name="Obdélník 35"/>
          <p:cNvSpPr/>
          <p:nvPr/>
        </p:nvSpPr>
        <p:spPr>
          <a:xfrm>
            <a:off x="262558" y="1821686"/>
            <a:ext cx="6584280" cy="4353366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7" name="Pravá složená závorka 36"/>
          <p:cNvSpPr/>
          <p:nvPr/>
        </p:nvSpPr>
        <p:spPr>
          <a:xfrm>
            <a:off x="4439023" y="2745592"/>
            <a:ext cx="583507" cy="2617770"/>
          </a:xfrm>
          <a:prstGeom prst="rightBrace">
            <a:avLst/>
          </a:pr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0" tIns="45715" rIns="91430" bIns="45715" rtlCol="0" anchor="ctr"/>
          <a:lstStyle/>
          <a:p>
            <a:pPr algn="ctr"/>
            <a:endParaRPr lang="cs-CZ"/>
          </a:p>
        </p:txBody>
      </p:sp>
      <p:sp>
        <p:nvSpPr>
          <p:cNvPr id="38" name="Volný tvar 37"/>
          <p:cNvSpPr/>
          <p:nvPr/>
        </p:nvSpPr>
        <p:spPr>
          <a:xfrm rot="19602748">
            <a:off x="6966533" y="3083157"/>
            <a:ext cx="449138" cy="570439"/>
          </a:xfrm>
          <a:custGeom>
            <a:avLst/>
            <a:gdLst>
              <a:gd name="connsiteX0" fmla="*/ 0 w 449138"/>
              <a:gd name="connsiteY0" fmla="*/ 114088 h 570439"/>
              <a:gd name="connsiteX1" fmla="*/ 224569 w 449138"/>
              <a:gd name="connsiteY1" fmla="*/ 114088 h 570439"/>
              <a:gd name="connsiteX2" fmla="*/ 224569 w 449138"/>
              <a:gd name="connsiteY2" fmla="*/ 0 h 570439"/>
              <a:gd name="connsiteX3" fmla="*/ 449138 w 449138"/>
              <a:gd name="connsiteY3" fmla="*/ 285220 h 570439"/>
              <a:gd name="connsiteX4" fmla="*/ 224569 w 449138"/>
              <a:gd name="connsiteY4" fmla="*/ 570439 h 570439"/>
              <a:gd name="connsiteX5" fmla="*/ 224569 w 449138"/>
              <a:gd name="connsiteY5" fmla="*/ 456351 h 570439"/>
              <a:gd name="connsiteX6" fmla="*/ 0 w 449138"/>
              <a:gd name="connsiteY6" fmla="*/ 456351 h 570439"/>
              <a:gd name="connsiteX7" fmla="*/ 0 w 449138"/>
              <a:gd name="connsiteY7" fmla="*/ 114088 h 570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9138" h="570439">
                <a:moveTo>
                  <a:pt x="0" y="114088"/>
                </a:moveTo>
                <a:lnTo>
                  <a:pt x="224569" y="114088"/>
                </a:lnTo>
                <a:lnTo>
                  <a:pt x="224569" y="0"/>
                </a:lnTo>
                <a:lnTo>
                  <a:pt x="449138" y="285220"/>
                </a:lnTo>
                <a:lnTo>
                  <a:pt x="224569" y="570439"/>
                </a:lnTo>
                <a:lnTo>
                  <a:pt x="224569" y="456351"/>
                </a:lnTo>
                <a:lnTo>
                  <a:pt x="0" y="456351"/>
                </a:lnTo>
                <a:lnTo>
                  <a:pt x="0" y="114088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-1" tIns="114075" rIns="134727" bIns="114076" numCol="1" spcCol="1270" anchor="ctr" anchorCtr="0">
            <a:noAutofit/>
          </a:bodyPr>
          <a:lstStyle/>
          <a:p>
            <a:pPr algn="ctr" defTabSz="53334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cs-CZ" sz="1200"/>
          </a:p>
        </p:txBody>
      </p:sp>
    </p:spTree>
    <p:extLst>
      <p:ext uri="{BB962C8B-B14F-4D97-AF65-F5344CB8AC3E}">
        <p14:creationId xmlns:p14="http://schemas.microsoft.com/office/powerpoint/2010/main" val="3132570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3CBA-C377-483B-B857-75514A2761D6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46534" y="54372"/>
            <a:ext cx="12025336" cy="702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bg1"/>
              </a:solidFill>
            </a:endParaRPr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190" y="126380"/>
            <a:ext cx="2699664" cy="742155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58" y="189968"/>
            <a:ext cx="3024336" cy="626886"/>
          </a:xfrm>
          <a:prstGeom prst="rect">
            <a:avLst/>
          </a:prstGeom>
        </p:spPr>
      </p:pic>
      <p:sp>
        <p:nvSpPr>
          <p:cNvPr id="12" name="Nadpis 1"/>
          <p:cNvSpPr txBox="1">
            <a:spLocks/>
          </p:cNvSpPr>
          <p:nvPr/>
        </p:nvSpPr>
        <p:spPr>
          <a:xfrm>
            <a:off x="609521" y="846460"/>
            <a:ext cx="10971372" cy="864096"/>
          </a:xfrm>
          <a:prstGeom prst="rect">
            <a:avLst/>
          </a:prstGeom>
        </p:spPr>
        <p:txBody>
          <a:bodyPr vert="horz" lIns="109763" tIns="54881" rIns="109763" bIns="54881" rtlCol="0" anchor="ctr">
            <a:noAutofit/>
          </a:bodyPr>
          <a:lstStyle>
            <a:lvl1pPr algn="ctr" defTabSz="1097623" rtl="0" eaLnBrk="1" latinLnBrk="0" hangingPunct="1">
              <a:spcBef>
                <a:spcPct val="0"/>
              </a:spcBef>
              <a:buNone/>
              <a:defRPr sz="5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600" b="1" dirty="0" smtClean="0">
                <a:solidFill>
                  <a:schemeClr val="tx2"/>
                </a:solidFill>
              </a:rPr>
              <a:t>PROBLÉM CÍLOVÝCH SKUPIN A ZPROSTŘEDKOVÁNÍ DOPADU</a:t>
            </a:r>
            <a:endParaRPr lang="cs-CZ" sz="2600" b="1" dirty="0">
              <a:solidFill>
                <a:schemeClr val="tx2"/>
              </a:solidFill>
            </a:endParaRPr>
          </a:p>
        </p:txBody>
      </p:sp>
      <p:sp>
        <p:nvSpPr>
          <p:cNvPr id="17" name="Zástupný symbol pro obsah 2"/>
          <p:cNvSpPr>
            <a:spLocks noGrp="1"/>
          </p:cNvSpPr>
          <p:nvPr>
            <p:ph idx="1"/>
          </p:nvPr>
        </p:nvSpPr>
        <p:spPr>
          <a:xfrm>
            <a:off x="573516" y="3510756"/>
            <a:ext cx="11354338" cy="3024336"/>
          </a:xfrm>
        </p:spPr>
        <p:txBody>
          <a:bodyPr>
            <a:normAutofit/>
          </a:bodyPr>
          <a:lstStyle/>
          <a:p>
            <a:r>
              <a:rPr lang="cs-CZ" sz="3200" b="1" dirty="0" smtClean="0"/>
              <a:t>problém </a:t>
            </a:r>
            <a:r>
              <a:rPr lang="cs-CZ" sz="3200" b="1" dirty="0"/>
              <a:t>vlivu na sekundární cílovou </a:t>
            </a:r>
            <a:r>
              <a:rPr lang="cs-CZ" sz="3200" b="1" dirty="0" smtClean="0"/>
              <a:t>skupinu</a:t>
            </a:r>
          </a:p>
          <a:p>
            <a:r>
              <a:rPr lang="cs-CZ" sz="3200" b="1" dirty="0" smtClean="0"/>
              <a:t>problém </a:t>
            </a:r>
            <a:r>
              <a:rPr lang="cs-CZ" sz="3200" b="1" dirty="0"/>
              <a:t>zjištění </a:t>
            </a:r>
            <a:r>
              <a:rPr lang="cs-CZ" sz="3200" b="1" dirty="0" smtClean="0"/>
              <a:t>dopadu</a:t>
            </a:r>
            <a:endParaRPr lang="cs-CZ" sz="3200" b="1" dirty="0"/>
          </a:p>
          <a:p>
            <a:pPr lvl="1"/>
            <a:r>
              <a:rPr lang="cs-CZ" sz="2800" dirty="0" smtClean="0"/>
              <a:t>šetření </a:t>
            </a:r>
            <a:r>
              <a:rPr lang="cs-CZ" sz="2800" dirty="0"/>
              <a:t>sociálně vyloučené populace</a:t>
            </a:r>
          </a:p>
          <a:p>
            <a:pPr lvl="1"/>
            <a:r>
              <a:rPr lang="cs-CZ" sz="2800" dirty="0"/>
              <a:t>a</a:t>
            </a:r>
            <a:r>
              <a:rPr lang="cs-CZ" sz="2800" dirty="0" smtClean="0"/>
              <a:t>nalýza/srovnání </a:t>
            </a:r>
            <a:r>
              <a:rPr lang="cs-CZ" sz="2800" dirty="0"/>
              <a:t>lokálních a </a:t>
            </a:r>
            <a:r>
              <a:rPr lang="cs-CZ" sz="2800" dirty="0" smtClean="0"/>
              <a:t>celostátních dat </a:t>
            </a:r>
            <a:r>
              <a:rPr lang="cs-CZ" sz="2000" dirty="0" smtClean="0"/>
              <a:t>(např. trend vývoje příjemců dávek)</a:t>
            </a:r>
            <a:endParaRPr lang="cs-CZ" sz="2000" dirty="0"/>
          </a:p>
          <a:p>
            <a:pPr lvl="1"/>
            <a:r>
              <a:rPr lang="cs-CZ" sz="2800" dirty="0"/>
              <a:t>pečlivé kvalitativní zhodnocení místního </a:t>
            </a:r>
            <a:r>
              <a:rPr lang="cs-CZ" sz="2800" dirty="0" smtClean="0"/>
              <a:t>kontextu</a:t>
            </a:r>
            <a:endParaRPr lang="cs-CZ" sz="2800" dirty="0"/>
          </a:p>
        </p:txBody>
      </p:sp>
      <p:grpSp>
        <p:nvGrpSpPr>
          <p:cNvPr id="18" name="Skupina 17"/>
          <p:cNvGrpSpPr/>
          <p:nvPr/>
        </p:nvGrpSpPr>
        <p:grpSpPr>
          <a:xfrm>
            <a:off x="766614" y="1566540"/>
            <a:ext cx="10801200" cy="2016224"/>
            <a:chOff x="334566" y="1422524"/>
            <a:chExt cx="10801200" cy="2016224"/>
          </a:xfrm>
          <a:solidFill>
            <a:schemeClr val="tx2"/>
          </a:solidFill>
        </p:grpSpPr>
        <p:sp>
          <p:nvSpPr>
            <p:cNvPr id="19" name="Right Arrow 3"/>
            <p:cNvSpPr/>
            <p:nvPr/>
          </p:nvSpPr>
          <p:spPr>
            <a:xfrm>
              <a:off x="2566814" y="2070596"/>
              <a:ext cx="1368152" cy="1008112"/>
            </a:xfrm>
            <a:prstGeom prst="rightArrow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ight Arrow 4"/>
            <p:cNvSpPr/>
            <p:nvPr/>
          </p:nvSpPr>
          <p:spPr>
            <a:xfrm>
              <a:off x="7319342" y="2070596"/>
              <a:ext cx="1152128" cy="1008112"/>
            </a:xfrm>
            <a:prstGeom prst="rightArrow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5"/>
            <p:cNvSpPr/>
            <p:nvPr/>
          </p:nvSpPr>
          <p:spPr>
            <a:xfrm>
              <a:off x="334566" y="1710556"/>
              <a:ext cx="1728192" cy="1512168"/>
            </a:xfrm>
            <a:prstGeom prst="ellips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 smtClean="0"/>
                <a:t>ASZ    </a:t>
              </a:r>
              <a:endParaRPr lang="en-US" sz="3200" dirty="0"/>
            </a:p>
          </p:txBody>
        </p:sp>
        <p:sp>
          <p:nvSpPr>
            <p:cNvPr id="22" name="Oval 6"/>
            <p:cNvSpPr/>
            <p:nvPr/>
          </p:nvSpPr>
          <p:spPr>
            <a:xfrm>
              <a:off x="4439022" y="1422524"/>
              <a:ext cx="2376264" cy="2016224"/>
            </a:xfrm>
            <a:prstGeom prst="ellips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2000" dirty="0"/>
                <a:t>o</a:t>
              </a:r>
              <a:r>
                <a:rPr lang="en-US" sz="2000" dirty="0" err="1" smtClean="0"/>
                <a:t>bec</a:t>
              </a:r>
              <a:r>
                <a:rPr lang="cs-CZ" sz="2000" dirty="0" smtClean="0"/>
                <a:t>,</a:t>
              </a:r>
              <a:endParaRPr lang="en-US" sz="2000" dirty="0" smtClean="0"/>
            </a:p>
            <a:p>
              <a:pPr algn="ctr"/>
              <a:r>
                <a:rPr lang="cs-CZ" sz="2000" dirty="0" err="1"/>
                <a:t>i</a:t>
              </a:r>
              <a:r>
                <a:rPr lang="en-US" sz="2000" dirty="0" err="1" smtClean="0"/>
                <a:t>nstitucionální</a:t>
              </a:r>
              <a:r>
                <a:rPr lang="en-US" sz="2000" dirty="0" smtClean="0"/>
                <a:t> </a:t>
              </a:r>
              <a:r>
                <a:rPr lang="en-US" sz="2000" dirty="0" err="1" smtClean="0"/>
                <a:t>aktéři</a:t>
              </a:r>
              <a:endParaRPr lang="en-US" sz="2000" dirty="0"/>
            </a:p>
          </p:txBody>
        </p:sp>
        <p:sp>
          <p:nvSpPr>
            <p:cNvPr id="23" name="Oval 7"/>
            <p:cNvSpPr/>
            <p:nvPr/>
          </p:nvSpPr>
          <p:spPr>
            <a:xfrm>
              <a:off x="8903518" y="1566540"/>
              <a:ext cx="2232248" cy="1800200"/>
            </a:xfrm>
            <a:prstGeom prst="ellipse">
              <a:avLst/>
            </a:prstGeom>
            <a:grpFill/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dirty="0" err="1"/>
                <a:t>s</a:t>
              </a:r>
              <a:r>
                <a:rPr lang="en-US" dirty="0" err="1" smtClean="0"/>
                <a:t>ociálně</a:t>
              </a:r>
              <a:r>
                <a:rPr lang="en-US" dirty="0" smtClean="0"/>
                <a:t> </a:t>
              </a:r>
              <a:r>
                <a:rPr lang="en-US" dirty="0" err="1" smtClean="0"/>
                <a:t>vyloučení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010036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3CBA-C377-483B-B857-75514A2761D6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46534" y="54372"/>
            <a:ext cx="12025336" cy="702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bg1"/>
              </a:solidFill>
            </a:endParaRPr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190" y="126380"/>
            <a:ext cx="2699664" cy="742155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58" y="189968"/>
            <a:ext cx="3024336" cy="626886"/>
          </a:xfrm>
          <a:prstGeom prst="rect">
            <a:avLst/>
          </a:prstGeom>
        </p:spPr>
      </p:pic>
      <p:sp>
        <p:nvSpPr>
          <p:cNvPr id="12" name="Nadpis 1"/>
          <p:cNvSpPr txBox="1">
            <a:spLocks/>
          </p:cNvSpPr>
          <p:nvPr/>
        </p:nvSpPr>
        <p:spPr>
          <a:xfrm>
            <a:off x="609521" y="1062484"/>
            <a:ext cx="10971372" cy="864096"/>
          </a:xfrm>
          <a:prstGeom prst="rect">
            <a:avLst/>
          </a:prstGeom>
        </p:spPr>
        <p:txBody>
          <a:bodyPr vert="horz" lIns="109763" tIns="54881" rIns="109763" bIns="54881" rtlCol="0" anchor="ctr">
            <a:noAutofit/>
          </a:bodyPr>
          <a:lstStyle>
            <a:lvl1pPr algn="ctr" defTabSz="1097623" rtl="0" eaLnBrk="1" latinLnBrk="0" hangingPunct="1">
              <a:spcBef>
                <a:spcPct val="0"/>
              </a:spcBef>
              <a:buNone/>
              <a:defRPr sz="5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sz="2600" b="1" dirty="0" smtClean="0">
                <a:solidFill>
                  <a:schemeClr val="tx2"/>
                </a:solidFill>
              </a:rPr>
              <a:t>METODOLOGIE EVALUAČNÍHO ŠETŘENÍ</a:t>
            </a:r>
            <a:endParaRPr lang="cs-CZ" sz="2600" b="1" dirty="0">
              <a:solidFill>
                <a:schemeClr val="tx2"/>
              </a:solidFill>
            </a:endParaRPr>
          </a:p>
        </p:txBody>
      </p:sp>
      <p:graphicFrame>
        <p:nvGraphicFramePr>
          <p:cNvPr id="14" name="Zástupný symbol pro obsah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5904223"/>
              </p:ext>
            </p:extLst>
          </p:nvPr>
        </p:nvGraphicFramePr>
        <p:xfrm>
          <a:off x="607561" y="2333227"/>
          <a:ext cx="10971213" cy="46339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6735" y="3825105"/>
            <a:ext cx="7967663" cy="2493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401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3CBA-C377-483B-B857-75514A2761D6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46534" y="54372"/>
            <a:ext cx="12025336" cy="702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bg1"/>
              </a:solidFill>
            </a:endParaRPr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190" y="126380"/>
            <a:ext cx="2699664" cy="742155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58" y="189968"/>
            <a:ext cx="3024336" cy="626886"/>
          </a:xfrm>
          <a:prstGeom prst="rect">
            <a:avLst/>
          </a:prstGeom>
        </p:spPr>
      </p:pic>
      <p:sp>
        <p:nvSpPr>
          <p:cNvPr id="12" name="Nadpis 1"/>
          <p:cNvSpPr txBox="1">
            <a:spLocks/>
          </p:cNvSpPr>
          <p:nvPr/>
        </p:nvSpPr>
        <p:spPr>
          <a:xfrm>
            <a:off x="609521" y="846460"/>
            <a:ext cx="10971372" cy="864096"/>
          </a:xfrm>
          <a:prstGeom prst="rect">
            <a:avLst/>
          </a:prstGeom>
        </p:spPr>
        <p:txBody>
          <a:bodyPr vert="horz" lIns="109763" tIns="54881" rIns="109763" bIns="54881" rtlCol="0" anchor="ctr">
            <a:noAutofit/>
          </a:bodyPr>
          <a:lstStyle>
            <a:lvl1pPr algn="ctr" defTabSz="1097623" rtl="0" eaLnBrk="1" latinLnBrk="0" hangingPunct="1">
              <a:spcBef>
                <a:spcPct val="0"/>
              </a:spcBef>
              <a:buNone/>
              <a:defRPr sz="5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sz="2600" b="1" dirty="0" smtClean="0">
                <a:solidFill>
                  <a:schemeClr val="tx2"/>
                </a:solidFill>
              </a:rPr>
              <a:t>PŘÍKLAD EVALUACE V OBLASTI BYDLENÍ</a:t>
            </a:r>
            <a:endParaRPr lang="cs-CZ" sz="2600" b="1" dirty="0">
              <a:solidFill>
                <a:schemeClr val="tx2"/>
              </a:solidFill>
            </a:endParaRPr>
          </a:p>
        </p:txBody>
      </p:sp>
      <p:grpSp>
        <p:nvGrpSpPr>
          <p:cNvPr id="13" name="Skupina 12"/>
          <p:cNvGrpSpPr/>
          <p:nvPr/>
        </p:nvGrpSpPr>
        <p:grpSpPr>
          <a:xfrm>
            <a:off x="766615" y="1566540"/>
            <a:ext cx="5472608" cy="4928498"/>
            <a:chOff x="-72007" y="0"/>
            <a:chExt cx="5501892" cy="6112510"/>
          </a:xfrm>
        </p:grpSpPr>
        <p:grpSp>
          <p:nvGrpSpPr>
            <p:cNvPr id="16" name="Skupina 15"/>
            <p:cNvGrpSpPr/>
            <p:nvPr/>
          </p:nvGrpSpPr>
          <p:grpSpPr>
            <a:xfrm>
              <a:off x="-72007" y="0"/>
              <a:ext cx="4652897" cy="2138018"/>
              <a:chOff x="-503807" y="0"/>
              <a:chExt cx="4652897" cy="2138018"/>
            </a:xfrm>
          </p:grpSpPr>
          <p:sp>
            <p:nvSpPr>
              <p:cNvPr id="49" name="Textové pole 13"/>
              <p:cNvSpPr txBox="1">
                <a:spLocks noChangeArrowheads="1"/>
              </p:cNvSpPr>
              <p:nvPr/>
            </p:nvSpPr>
            <p:spPr bwMode="auto">
              <a:xfrm>
                <a:off x="1645920" y="0"/>
                <a:ext cx="1155700" cy="520700"/>
              </a:xfrm>
              <a:prstGeom prst="rect">
                <a:avLst/>
              </a:prstGeom>
              <a:gradFill rotWithShape="1">
                <a:gsLst>
                  <a:gs pos="0">
                    <a:srgbClr val="E4F9FF"/>
                  </a:gs>
                  <a:gs pos="64999">
                    <a:srgbClr val="BBEFFF"/>
                  </a:gs>
                  <a:gs pos="100000">
                    <a:srgbClr val="9EEAFF"/>
                  </a:gs>
                </a:gsLst>
                <a:lin ang="5400000" scaled="1"/>
              </a:gradFill>
              <a:ln w="9525">
                <a:solidFill>
                  <a:schemeClr val="accent5">
                    <a:lumMod val="95000"/>
                    <a:lumOff val="0"/>
                  </a:schemeClr>
                </a:solidFill>
                <a:miter lim="800000"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pPr algn="ctr">
                  <a:lnSpc>
                    <a:spcPct val="115000"/>
                  </a:lnSpc>
                </a:pPr>
                <a:r>
                  <a:rPr lang="cs-CZ" sz="800" dirty="0">
                    <a:latin typeface="Calibri"/>
                    <a:ea typeface="Times New Roman"/>
                    <a:cs typeface="Times New Roman"/>
                  </a:rPr>
                  <a:t>Terénní a ambulantní sociální služby</a:t>
                </a:r>
                <a:endParaRPr lang="cs-CZ" sz="1100" dirty="0"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50" name="Textové pole 14"/>
              <p:cNvSpPr txBox="1">
                <a:spLocks noChangeArrowheads="1"/>
              </p:cNvSpPr>
              <p:nvPr/>
            </p:nvSpPr>
            <p:spPr bwMode="auto">
              <a:xfrm>
                <a:off x="1645920" y="584200"/>
                <a:ext cx="1152525" cy="520700"/>
              </a:xfrm>
              <a:prstGeom prst="rect">
                <a:avLst/>
              </a:prstGeom>
              <a:gradFill rotWithShape="1">
                <a:gsLst>
                  <a:gs pos="0">
                    <a:srgbClr val="E4F9FF"/>
                  </a:gs>
                  <a:gs pos="64999">
                    <a:srgbClr val="BBEFFF"/>
                  </a:gs>
                  <a:gs pos="100000">
                    <a:srgbClr val="9EEAFF"/>
                  </a:gs>
                </a:gsLst>
                <a:lin ang="5400000" scaled="1"/>
              </a:gradFill>
              <a:ln w="9525">
                <a:solidFill>
                  <a:schemeClr val="accent5">
                    <a:lumMod val="95000"/>
                    <a:lumOff val="0"/>
                  </a:schemeClr>
                </a:solidFill>
                <a:miter lim="800000"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pPr algn="ctr">
                  <a:lnSpc>
                    <a:spcPct val="115000"/>
                  </a:lnSpc>
                </a:pPr>
                <a:r>
                  <a:rPr lang="cs-CZ" sz="800" dirty="0">
                    <a:latin typeface="Calibri"/>
                    <a:ea typeface="Times New Roman"/>
                    <a:cs typeface="Times New Roman"/>
                  </a:rPr>
                  <a:t>Systém prostupného bydlení</a:t>
                </a:r>
                <a:endParaRPr lang="cs-CZ" sz="1100" dirty="0"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51" name="Textové pole 15"/>
              <p:cNvSpPr txBox="1">
                <a:spLocks noChangeArrowheads="1"/>
              </p:cNvSpPr>
              <p:nvPr/>
            </p:nvSpPr>
            <p:spPr bwMode="auto">
              <a:xfrm>
                <a:off x="1661160" y="1193800"/>
                <a:ext cx="1152525" cy="502285"/>
              </a:xfrm>
              <a:prstGeom prst="rect">
                <a:avLst/>
              </a:prstGeom>
              <a:gradFill rotWithShape="1">
                <a:gsLst>
                  <a:gs pos="0">
                    <a:srgbClr val="E4F9FF"/>
                  </a:gs>
                  <a:gs pos="64999">
                    <a:srgbClr val="BBEFFF"/>
                  </a:gs>
                  <a:gs pos="100000">
                    <a:srgbClr val="9EEAFF"/>
                  </a:gs>
                </a:gsLst>
                <a:lin ang="5400000" scaled="1"/>
              </a:gradFill>
              <a:ln w="9525">
                <a:solidFill>
                  <a:schemeClr val="accent5">
                    <a:lumMod val="95000"/>
                    <a:lumOff val="0"/>
                  </a:schemeClr>
                </a:solidFill>
                <a:miter lim="800000"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pPr algn="ctr">
                  <a:lnSpc>
                    <a:spcPct val="115000"/>
                  </a:lnSpc>
                </a:pPr>
                <a:r>
                  <a:rPr lang="cs-CZ" sz="800" dirty="0">
                    <a:latin typeface="Calibri"/>
                    <a:ea typeface="Times New Roman"/>
                    <a:cs typeface="Times New Roman"/>
                  </a:rPr>
                  <a:t>Snížení substandardních ubytovacích kapacit</a:t>
                </a:r>
                <a:endParaRPr lang="cs-CZ" sz="1100" dirty="0"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52" name="Textové pole 22"/>
              <p:cNvSpPr txBox="1">
                <a:spLocks noChangeArrowheads="1"/>
              </p:cNvSpPr>
              <p:nvPr/>
            </p:nvSpPr>
            <p:spPr bwMode="auto">
              <a:xfrm>
                <a:off x="3190240" y="1483360"/>
                <a:ext cx="958850" cy="546100"/>
              </a:xfrm>
              <a:prstGeom prst="rect">
                <a:avLst/>
              </a:prstGeom>
              <a:gradFill rotWithShape="1">
                <a:gsLst>
                  <a:gs pos="0">
                    <a:srgbClr val="E4F9FF"/>
                  </a:gs>
                  <a:gs pos="64999">
                    <a:srgbClr val="BBEFFF"/>
                  </a:gs>
                  <a:gs pos="100000">
                    <a:srgbClr val="9EEAFF"/>
                  </a:gs>
                </a:gsLst>
                <a:lin ang="5400000" scaled="1"/>
              </a:gradFill>
              <a:ln w="9525">
                <a:solidFill>
                  <a:schemeClr val="accent5">
                    <a:lumMod val="95000"/>
                    <a:lumOff val="0"/>
                  </a:schemeClr>
                </a:solidFill>
                <a:miter lim="800000"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pPr algn="ctr">
                  <a:lnSpc>
                    <a:spcPct val="115000"/>
                  </a:lnSpc>
                </a:pPr>
                <a:r>
                  <a:rPr lang="cs-CZ" sz="800" b="1">
                    <a:latin typeface="Calibri"/>
                    <a:ea typeface="Times New Roman"/>
                    <a:cs typeface="Times New Roman"/>
                  </a:rPr>
                  <a:t>Udržení standardního bydlení</a:t>
                </a:r>
                <a:endParaRPr lang="cs-CZ" sz="1100">
                  <a:latin typeface="Calibri"/>
                  <a:ea typeface="Calibri"/>
                  <a:cs typeface="Times New Roman"/>
                </a:endParaRPr>
              </a:p>
            </p:txBody>
          </p:sp>
          <p:cxnSp>
            <p:nvCxnSpPr>
              <p:cNvPr id="53" name="Přímá spojnice se šipkou 52"/>
              <p:cNvCxnSpPr>
                <a:cxnSpLocks noChangeShapeType="1"/>
              </p:cNvCxnSpPr>
              <p:nvPr/>
            </p:nvCxnSpPr>
            <p:spPr bwMode="auto">
              <a:xfrm>
                <a:off x="1056640" y="1117600"/>
                <a:ext cx="588645" cy="468630"/>
              </a:xfrm>
              <a:prstGeom prst="straightConnector1">
                <a:avLst/>
              </a:prstGeom>
              <a:noFill/>
              <a:ln w="9525">
                <a:solidFill>
                  <a:schemeClr val="accent1">
                    <a:lumMod val="95000"/>
                    <a:lumOff val="0"/>
                  </a:schemeClr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4" name="AutoShape 17"/>
              <p:cNvCxnSpPr>
                <a:cxnSpLocks noChangeShapeType="1"/>
              </p:cNvCxnSpPr>
              <p:nvPr/>
            </p:nvCxnSpPr>
            <p:spPr bwMode="auto">
              <a:xfrm flipV="1">
                <a:off x="1066800" y="228600"/>
                <a:ext cx="565150" cy="628015"/>
              </a:xfrm>
              <a:prstGeom prst="straightConnector1">
                <a:avLst/>
              </a:prstGeom>
              <a:noFill/>
              <a:ln w="9525">
                <a:solidFill>
                  <a:schemeClr val="accent1">
                    <a:lumMod val="95000"/>
                    <a:lumOff val="0"/>
                  </a:schemeClr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5" name="Přímá spojnice se šipkou 54"/>
              <p:cNvCxnSpPr>
                <a:cxnSpLocks noChangeShapeType="1"/>
              </p:cNvCxnSpPr>
              <p:nvPr/>
            </p:nvCxnSpPr>
            <p:spPr bwMode="auto">
              <a:xfrm>
                <a:off x="2788920" y="914400"/>
                <a:ext cx="591820" cy="574040"/>
              </a:xfrm>
              <a:prstGeom prst="straightConnector1">
                <a:avLst/>
              </a:prstGeom>
              <a:noFill/>
              <a:ln w="9525">
                <a:solidFill>
                  <a:schemeClr val="accent1">
                    <a:lumMod val="95000"/>
                    <a:lumOff val="0"/>
                  </a:schemeClr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6" name="Přímá spojnice se šipkou 55"/>
              <p:cNvCxnSpPr>
                <a:cxnSpLocks noChangeShapeType="1"/>
              </p:cNvCxnSpPr>
              <p:nvPr/>
            </p:nvCxnSpPr>
            <p:spPr bwMode="auto">
              <a:xfrm flipV="1">
                <a:off x="1066800" y="858520"/>
                <a:ext cx="592455" cy="158750"/>
              </a:xfrm>
              <a:prstGeom prst="straightConnector1">
                <a:avLst/>
              </a:prstGeom>
              <a:noFill/>
              <a:ln w="9525">
                <a:solidFill>
                  <a:schemeClr val="accent1">
                    <a:lumMod val="95000"/>
                    <a:lumOff val="0"/>
                  </a:schemeClr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7" name="Přímá spojnice se šipkou 56"/>
              <p:cNvCxnSpPr>
                <a:cxnSpLocks noChangeShapeType="1"/>
              </p:cNvCxnSpPr>
              <p:nvPr/>
            </p:nvCxnSpPr>
            <p:spPr bwMode="auto">
              <a:xfrm>
                <a:off x="2804160" y="259080"/>
                <a:ext cx="863600" cy="1231900"/>
              </a:xfrm>
              <a:prstGeom prst="straightConnector1">
                <a:avLst/>
              </a:prstGeom>
              <a:noFill/>
              <a:ln w="9525">
                <a:solidFill>
                  <a:schemeClr val="accent1">
                    <a:lumMod val="95000"/>
                    <a:lumOff val="0"/>
                  </a:schemeClr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58" name="Textové pole 10"/>
              <p:cNvSpPr txBox="1">
                <a:spLocks noChangeArrowheads="1"/>
              </p:cNvSpPr>
              <p:nvPr/>
            </p:nvSpPr>
            <p:spPr bwMode="auto">
              <a:xfrm>
                <a:off x="1661160" y="1788160"/>
                <a:ext cx="1149985" cy="349858"/>
              </a:xfrm>
              <a:prstGeom prst="rect">
                <a:avLst/>
              </a:prstGeom>
              <a:gradFill rotWithShape="1">
                <a:gsLst>
                  <a:gs pos="0">
                    <a:srgbClr val="E4F9FF"/>
                  </a:gs>
                  <a:gs pos="64999">
                    <a:srgbClr val="BBEFFF"/>
                  </a:gs>
                  <a:gs pos="100000">
                    <a:srgbClr val="9EEAFF"/>
                  </a:gs>
                </a:gsLst>
                <a:lin ang="5400000" scaled="1"/>
              </a:gradFill>
              <a:ln w="9525">
                <a:solidFill>
                  <a:schemeClr val="accent5">
                    <a:lumMod val="95000"/>
                    <a:lumOff val="0"/>
                  </a:schemeClr>
                </a:solidFill>
                <a:miter lim="800000"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cs-CZ" sz="800">
                    <a:latin typeface="Calibri"/>
                    <a:ea typeface="Calibri"/>
                    <a:cs typeface="Times New Roman"/>
                  </a:rPr>
                  <a:t>Řešení dluhů</a:t>
                </a:r>
                <a:endParaRPr lang="cs-CZ" sz="1100">
                  <a:latin typeface="Calibri"/>
                  <a:ea typeface="Calibri"/>
                  <a:cs typeface="Times New Roman"/>
                </a:endParaRPr>
              </a:p>
            </p:txBody>
          </p:sp>
          <p:cxnSp>
            <p:nvCxnSpPr>
              <p:cNvPr id="59" name="Přímá spojnice se šipkou 58"/>
              <p:cNvCxnSpPr>
                <a:cxnSpLocks noChangeShapeType="1"/>
              </p:cNvCxnSpPr>
              <p:nvPr/>
            </p:nvCxnSpPr>
            <p:spPr bwMode="auto">
              <a:xfrm>
                <a:off x="975360" y="1249680"/>
                <a:ext cx="688975" cy="714679"/>
              </a:xfrm>
              <a:prstGeom prst="straightConnector1">
                <a:avLst/>
              </a:prstGeom>
              <a:noFill/>
              <a:ln w="9525">
                <a:solidFill>
                  <a:schemeClr val="accent1">
                    <a:lumMod val="95000"/>
                    <a:lumOff val="0"/>
                  </a:schemeClr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0" name="Přímá spojnice se šipkou 59"/>
              <p:cNvCxnSpPr>
                <a:cxnSpLocks noChangeShapeType="1"/>
              </p:cNvCxnSpPr>
              <p:nvPr/>
            </p:nvCxnSpPr>
            <p:spPr bwMode="auto">
              <a:xfrm>
                <a:off x="2819400" y="1437640"/>
                <a:ext cx="370453" cy="202040"/>
              </a:xfrm>
              <a:prstGeom prst="straightConnector1">
                <a:avLst/>
              </a:prstGeom>
              <a:noFill/>
              <a:ln w="9525">
                <a:solidFill>
                  <a:schemeClr val="accent1">
                    <a:lumMod val="95000"/>
                    <a:lumOff val="0"/>
                  </a:schemeClr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1" name="Přímá spojnice se šipkou 60"/>
              <p:cNvCxnSpPr>
                <a:cxnSpLocks noChangeShapeType="1"/>
              </p:cNvCxnSpPr>
              <p:nvPr/>
            </p:nvCxnSpPr>
            <p:spPr bwMode="auto">
              <a:xfrm flipV="1">
                <a:off x="2799080" y="1849120"/>
                <a:ext cx="390525" cy="73660"/>
              </a:xfrm>
              <a:prstGeom prst="straightConnector1">
                <a:avLst/>
              </a:prstGeom>
              <a:noFill/>
              <a:ln w="9525">
                <a:solidFill>
                  <a:schemeClr val="accent1">
                    <a:lumMod val="95000"/>
                    <a:lumOff val="0"/>
                  </a:schemeClr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62" name="Textové pole 4"/>
              <p:cNvSpPr txBox="1">
                <a:spLocks noChangeArrowheads="1"/>
              </p:cNvSpPr>
              <p:nvPr/>
            </p:nvSpPr>
            <p:spPr bwMode="auto">
              <a:xfrm>
                <a:off x="-503807" y="751998"/>
                <a:ext cx="1584176" cy="648072"/>
              </a:xfrm>
              <a:prstGeom prst="rect">
                <a:avLst/>
              </a:prstGeom>
              <a:gradFill rotWithShape="1">
                <a:gsLst>
                  <a:gs pos="0">
                    <a:srgbClr val="E4F9FF"/>
                  </a:gs>
                  <a:gs pos="64999">
                    <a:srgbClr val="BBEFFF"/>
                  </a:gs>
                  <a:gs pos="100000">
                    <a:srgbClr val="9EEAFF"/>
                  </a:gs>
                </a:gsLst>
                <a:lin ang="5400000" scaled="1"/>
              </a:gradFill>
              <a:ln w="9525">
                <a:solidFill>
                  <a:schemeClr val="accent5">
                    <a:lumMod val="95000"/>
                    <a:lumOff val="0"/>
                  </a:schemeClr>
                </a:solidFill>
                <a:miter lim="800000"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cs-CZ" sz="800" dirty="0">
                    <a:latin typeface="Calibri"/>
                    <a:ea typeface="Times New Roman"/>
                    <a:cs typeface="Times New Roman"/>
                  </a:rPr>
                  <a:t>6 domácností získalo lepší bydlení a to si udrželo</a:t>
                </a:r>
                <a:endParaRPr lang="cs-CZ" sz="1100" dirty="0">
                  <a:latin typeface="Calibri"/>
                  <a:ea typeface="Calibri"/>
                  <a:cs typeface="Times New Roman"/>
                </a:endParaRPr>
              </a:p>
            </p:txBody>
          </p:sp>
        </p:grpSp>
        <p:grpSp>
          <p:nvGrpSpPr>
            <p:cNvPr id="17" name="Skupina 16"/>
            <p:cNvGrpSpPr/>
            <p:nvPr/>
          </p:nvGrpSpPr>
          <p:grpSpPr>
            <a:xfrm>
              <a:off x="0" y="1021080"/>
              <a:ext cx="5429885" cy="5091430"/>
              <a:chOff x="0" y="0"/>
              <a:chExt cx="5429885" cy="5091430"/>
            </a:xfrm>
          </p:grpSpPr>
          <p:sp>
            <p:nvSpPr>
              <p:cNvPr id="18" name="Text Box 5"/>
              <p:cNvSpPr txBox="1">
                <a:spLocks noChangeArrowheads="1"/>
              </p:cNvSpPr>
              <p:nvPr/>
            </p:nvSpPr>
            <p:spPr bwMode="auto">
              <a:xfrm>
                <a:off x="0" y="3235960"/>
                <a:ext cx="1554480" cy="1087119"/>
              </a:xfrm>
              <a:prstGeom prst="rect">
                <a:avLst/>
              </a:prstGeom>
              <a:gradFill rotWithShape="1">
                <a:gsLst>
                  <a:gs pos="0">
                    <a:srgbClr val="E4F9FF"/>
                  </a:gs>
                  <a:gs pos="64999">
                    <a:srgbClr val="BBEFFF"/>
                  </a:gs>
                  <a:gs pos="100000">
                    <a:srgbClr val="9EEAFF"/>
                  </a:gs>
                </a:gsLst>
                <a:lin ang="5400000" scaled="1"/>
              </a:gradFill>
              <a:ln w="9525">
                <a:solidFill>
                  <a:schemeClr val="accent5">
                    <a:lumMod val="95000"/>
                    <a:lumOff val="0"/>
                  </a:schemeClr>
                </a:solidFill>
                <a:miter lim="800000"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cs-CZ" sz="800" dirty="0">
                    <a:latin typeface="Calibri"/>
                    <a:ea typeface="Times New Roman"/>
                    <a:cs typeface="Times New Roman"/>
                  </a:rPr>
                  <a:t>Omezování „obchodování s chudobou“ zhoršující individuální situaci domácností a zvyšující napětí ve městě</a:t>
                </a:r>
                <a:endParaRPr lang="cs-CZ" sz="1100" dirty="0"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19" name="Textové pole 8"/>
              <p:cNvSpPr txBox="1">
                <a:spLocks noChangeArrowheads="1"/>
              </p:cNvSpPr>
              <p:nvPr/>
            </p:nvSpPr>
            <p:spPr bwMode="auto">
              <a:xfrm>
                <a:off x="0" y="4394200"/>
                <a:ext cx="1628775" cy="697230"/>
              </a:xfrm>
              <a:prstGeom prst="rect">
                <a:avLst/>
              </a:prstGeom>
              <a:gradFill rotWithShape="1">
                <a:gsLst>
                  <a:gs pos="0">
                    <a:srgbClr val="E4F9FF"/>
                  </a:gs>
                  <a:gs pos="64999">
                    <a:srgbClr val="BBEFFF"/>
                  </a:gs>
                  <a:gs pos="100000">
                    <a:srgbClr val="9EEAFF"/>
                  </a:gs>
                </a:gsLst>
                <a:lin ang="5400000" scaled="1"/>
              </a:gradFill>
              <a:ln w="9525">
                <a:solidFill>
                  <a:schemeClr val="accent5">
                    <a:lumMod val="95000"/>
                    <a:lumOff val="0"/>
                  </a:schemeClr>
                </a:solidFill>
                <a:miter lim="800000"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lnSpc>
                    <a:spcPct val="115000"/>
                  </a:lnSpc>
                </a:pPr>
                <a:r>
                  <a:rPr lang="cs-CZ" sz="800" dirty="0">
                    <a:latin typeface="Calibri"/>
                    <a:ea typeface="Times New Roman"/>
                    <a:cs typeface="Times New Roman"/>
                  </a:rPr>
                  <a:t>Zajištění standardního bydlení i pro nízkopříjmové domácnosti</a:t>
                </a:r>
                <a:endParaRPr lang="cs-CZ" sz="1100" dirty="0"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20" name="Textové pole 17"/>
              <p:cNvSpPr txBox="1">
                <a:spLocks noChangeArrowheads="1"/>
              </p:cNvSpPr>
              <p:nvPr/>
            </p:nvSpPr>
            <p:spPr bwMode="auto">
              <a:xfrm>
                <a:off x="2092960" y="1173480"/>
                <a:ext cx="1152525" cy="397566"/>
              </a:xfrm>
              <a:prstGeom prst="rect">
                <a:avLst/>
              </a:prstGeom>
              <a:gradFill rotWithShape="1">
                <a:gsLst>
                  <a:gs pos="0">
                    <a:srgbClr val="E4F9FF"/>
                  </a:gs>
                  <a:gs pos="64999">
                    <a:srgbClr val="BBEFFF"/>
                  </a:gs>
                  <a:gs pos="100000">
                    <a:srgbClr val="9EEAFF"/>
                  </a:gs>
                </a:gsLst>
                <a:lin ang="5400000" scaled="1"/>
              </a:gradFill>
              <a:ln w="9525">
                <a:solidFill>
                  <a:schemeClr val="accent5">
                    <a:lumMod val="95000"/>
                    <a:lumOff val="0"/>
                  </a:schemeClr>
                </a:solidFill>
                <a:miter lim="800000"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pPr algn="ctr">
                  <a:lnSpc>
                    <a:spcPct val="115000"/>
                  </a:lnSpc>
                </a:pPr>
                <a:r>
                  <a:rPr lang="cs-CZ" sz="800" dirty="0">
                    <a:latin typeface="Calibri"/>
                    <a:ea typeface="Times New Roman"/>
                    <a:cs typeface="Times New Roman"/>
                  </a:rPr>
                  <a:t>Domovníci</a:t>
                </a:r>
                <a:endParaRPr lang="cs-CZ" sz="1100" dirty="0"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21" name="Textové pole 18"/>
              <p:cNvSpPr txBox="1">
                <a:spLocks noChangeArrowheads="1"/>
              </p:cNvSpPr>
              <p:nvPr/>
            </p:nvSpPr>
            <p:spPr bwMode="auto">
              <a:xfrm>
                <a:off x="2098040" y="1630680"/>
                <a:ext cx="1152525" cy="279400"/>
              </a:xfrm>
              <a:prstGeom prst="rect">
                <a:avLst/>
              </a:prstGeom>
              <a:gradFill rotWithShape="1">
                <a:gsLst>
                  <a:gs pos="0">
                    <a:srgbClr val="E4F9FF"/>
                  </a:gs>
                  <a:gs pos="64999">
                    <a:srgbClr val="BBEFFF"/>
                  </a:gs>
                  <a:gs pos="100000">
                    <a:srgbClr val="9EEAFF"/>
                  </a:gs>
                </a:gsLst>
                <a:lin ang="5400000" scaled="1"/>
              </a:gradFill>
              <a:ln w="9525">
                <a:solidFill>
                  <a:schemeClr val="accent5">
                    <a:lumMod val="95000"/>
                    <a:lumOff val="0"/>
                  </a:schemeClr>
                </a:solidFill>
                <a:miter lim="800000"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pPr algn="ctr">
                  <a:lnSpc>
                    <a:spcPct val="115000"/>
                  </a:lnSpc>
                </a:pPr>
                <a:r>
                  <a:rPr lang="cs-CZ" sz="800" dirty="0">
                    <a:latin typeface="Calibri"/>
                    <a:ea typeface="Times New Roman"/>
                    <a:cs typeface="Times New Roman"/>
                  </a:rPr>
                  <a:t>APK</a:t>
                </a:r>
                <a:endParaRPr lang="cs-CZ" sz="1100" dirty="0"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22" name="Text Box 12"/>
              <p:cNvSpPr txBox="1">
                <a:spLocks noChangeArrowheads="1"/>
              </p:cNvSpPr>
              <p:nvPr/>
            </p:nvSpPr>
            <p:spPr bwMode="auto">
              <a:xfrm>
                <a:off x="2098040" y="1976120"/>
                <a:ext cx="1152525" cy="355600"/>
              </a:xfrm>
              <a:prstGeom prst="rect">
                <a:avLst/>
              </a:prstGeom>
              <a:gradFill rotWithShape="1">
                <a:gsLst>
                  <a:gs pos="0">
                    <a:srgbClr val="E4F9FF"/>
                  </a:gs>
                  <a:gs pos="64999">
                    <a:srgbClr val="BBEFFF"/>
                  </a:gs>
                  <a:gs pos="100000">
                    <a:srgbClr val="9EEAFF"/>
                  </a:gs>
                </a:gsLst>
                <a:lin ang="5400000" scaled="1"/>
              </a:gradFill>
              <a:ln w="9525">
                <a:solidFill>
                  <a:schemeClr val="accent5">
                    <a:lumMod val="95000"/>
                    <a:lumOff val="0"/>
                  </a:schemeClr>
                </a:solidFill>
                <a:miter lim="800000"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pPr algn="ctr">
                  <a:lnSpc>
                    <a:spcPct val="115000"/>
                  </a:lnSpc>
                </a:pPr>
                <a:r>
                  <a:rPr lang="cs-CZ" sz="800" dirty="0">
                    <a:latin typeface="Calibri"/>
                    <a:ea typeface="Times New Roman"/>
                    <a:cs typeface="Times New Roman"/>
                  </a:rPr>
                  <a:t>Domovní schůze</a:t>
                </a:r>
                <a:endParaRPr lang="cs-CZ" sz="1100" dirty="0"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23" name="Textové pole 21"/>
              <p:cNvSpPr txBox="1">
                <a:spLocks noChangeArrowheads="1"/>
              </p:cNvSpPr>
              <p:nvPr/>
            </p:nvSpPr>
            <p:spPr bwMode="auto">
              <a:xfrm>
                <a:off x="2098040" y="2428240"/>
                <a:ext cx="1152525" cy="596900"/>
              </a:xfrm>
              <a:prstGeom prst="rect">
                <a:avLst/>
              </a:prstGeom>
              <a:gradFill rotWithShape="1">
                <a:gsLst>
                  <a:gs pos="0">
                    <a:srgbClr val="E4F9FF"/>
                  </a:gs>
                  <a:gs pos="64999">
                    <a:srgbClr val="BBEFFF"/>
                  </a:gs>
                  <a:gs pos="100000">
                    <a:srgbClr val="9EEAFF"/>
                  </a:gs>
                </a:gsLst>
                <a:lin ang="5400000" scaled="1"/>
              </a:gradFill>
              <a:ln w="9525">
                <a:solidFill>
                  <a:schemeClr val="accent5">
                    <a:lumMod val="95000"/>
                    <a:lumOff val="0"/>
                  </a:schemeClr>
                </a:solidFill>
                <a:miter lim="800000"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pPr algn="ctr">
                  <a:lnSpc>
                    <a:spcPct val="115000"/>
                  </a:lnSpc>
                </a:pPr>
                <a:r>
                  <a:rPr lang="cs-CZ" sz="800" dirty="0">
                    <a:latin typeface="Calibri"/>
                    <a:ea typeface="Times New Roman"/>
                    <a:cs typeface="Times New Roman"/>
                  </a:rPr>
                  <a:t>Vybavení venkovního prostoru</a:t>
                </a:r>
                <a:endParaRPr lang="cs-CZ" sz="1100" dirty="0"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24" name="Text Box 15"/>
              <p:cNvSpPr txBox="1">
                <a:spLocks noChangeArrowheads="1"/>
              </p:cNvSpPr>
              <p:nvPr/>
            </p:nvSpPr>
            <p:spPr bwMode="auto">
              <a:xfrm>
                <a:off x="4272280" y="1742440"/>
                <a:ext cx="1152525" cy="685800"/>
              </a:xfrm>
              <a:prstGeom prst="rect">
                <a:avLst/>
              </a:prstGeom>
              <a:gradFill rotWithShape="1">
                <a:gsLst>
                  <a:gs pos="0">
                    <a:srgbClr val="E4F9FF"/>
                  </a:gs>
                  <a:gs pos="64999">
                    <a:srgbClr val="BBEFFF"/>
                  </a:gs>
                  <a:gs pos="100000">
                    <a:srgbClr val="9EEAFF"/>
                  </a:gs>
                </a:gsLst>
                <a:lin ang="5400000" scaled="1"/>
              </a:gradFill>
              <a:ln w="9525">
                <a:solidFill>
                  <a:schemeClr val="accent5">
                    <a:lumMod val="95000"/>
                    <a:lumOff val="0"/>
                  </a:schemeClr>
                </a:solidFill>
                <a:miter lim="800000"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pPr algn="ctr">
                  <a:lnSpc>
                    <a:spcPct val="115000"/>
                  </a:lnSpc>
                </a:pPr>
                <a:r>
                  <a:rPr lang="cs-CZ" sz="800" b="1">
                    <a:latin typeface="Calibri"/>
                    <a:ea typeface="Times New Roman"/>
                    <a:cs typeface="Times New Roman"/>
                  </a:rPr>
                  <a:t>Kultivace SVL</a:t>
                </a:r>
                <a:endParaRPr lang="cs-CZ" sz="1100">
                  <a:latin typeface="Calibri"/>
                  <a:ea typeface="Calibri"/>
                  <a:cs typeface="Times New Roman"/>
                </a:endParaRPr>
              </a:p>
            </p:txBody>
          </p:sp>
          <p:cxnSp>
            <p:nvCxnSpPr>
              <p:cNvPr id="25" name="AutoShape 18"/>
              <p:cNvCxnSpPr>
                <a:cxnSpLocks noChangeShapeType="1"/>
              </p:cNvCxnSpPr>
              <p:nvPr/>
            </p:nvCxnSpPr>
            <p:spPr bwMode="auto">
              <a:xfrm flipV="1">
                <a:off x="1498600" y="1376681"/>
                <a:ext cx="597535" cy="400656"/>
              </a:xfrm>
              <a:prstGeom prst="straightConnector1">
                <a:avLst/>
              </a:prstGeom>
              <a:noFill/>
              <a:ln w="9525">
                <a:solidFill>
                  <a:schemeClr val="accent1">
                    <a:lumMod val="95000"/>
                    <a:lumOff val="0"/>
                  </a:schemeClr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6" name="Přímá spojnice se šipkou 25"/>
              <p:cNvCxnSpPr>
                <a:cxnSpLocks noChangeShapeType="1"/>
              </p:cNvCxnSpPr>
              <p:nvPr/>
            </p:nvCxnSpPr>
            <p:spPr bwMode="auto">
              <a:xfrm>
                <a:off x="1554480" y="3749040"/>
                <a:ext cx="535305" cy="0"/>
              </a:xfrm>
              <a:prstGeom prst="straightConnector1">
                <a:avLst/>
              </a:prstGeom>
              <a:noFill/>
              <a:ln w="9525">
                <a:solidFill>
                  <a:schemeClr val="accent1">
                    <a:lumMod val="95000"/>
                    <a:lumOff val="0"/>
                  </a:schemeClr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7" name="Textové pole 42"/>
              <p:cNvSpPr txBox="1">
                <a:spLocks noChangeArrowheads="1"/>
              </p:cNvSpPr>
              <p:nvPr/>
            </p:nvSpPr>
            <p:spPr bwMode="auto">
              <a:xfrm>
                <a:off x="4277360" y="2961640"/>
                <a:ext cx="1152525" cy="609600"/>
              </a:xfrm>
              <a:prstGeom prst="rect">
                <a:avLst/>
              </a:prstGeom>
              <a:gradFill rotWithShape="1">
                <a:gsLst>
                  <a:gs pos="0">
                    <a:srgbClr val="E4F9FF"/>
                  </a:gs>
                  <a:gs pos="64999">
                    <a:srgbClr val="BBEFFF"/>
                  </a:gs>
                  <a:gs pos="100000">
                    <a:srgbClr val="9EEAFF"/>
                  </a:gs>
                </a:gsLst>
                <a:lin ang="5400000" scaled="1"/>
              </a:gradFill>
              <a:ln w="9525">
                <a:solidFill>
                  <a:schemeClr val="accent5">
                    <a:lumMod val="95000"/>
                    <a:lumOff val="0"/>
                  </a:schemeClr>
                </a:solidFill>
                <a:miter lim="800000"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pPr algn="ctr">
                  <a:lnSpc>
                    <a:spcPct val="115000"/>
                  </a:lnSpc>
                </a:pPr>
                <a:r>
                  <a:rPr lang="cs-CZ" sz="800" b="1">
                    <a:latin typeface="Calibri"/>
                    <a:ea typeface="Times New Roman"/>
                    <a:cs typeface="Times New Roman"/>
                  </a:rPr>
                  <a:t>Snižování substandardních ubytovacích kapacit</a:t>
                </a:r>
                <a:endParaRPr lang="cs-CZ" sz="1100"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28" name="Textové pole 1"/>
              <p:cNvSpPr txBox="1">
                <a:spLocks noChangeArrowheads="1"/>
              </p:cNvSpPr>
              <p:nvPr/>
            </p:nvSpPr>
            <p:spPr bwMode="auto">
              <a:xfrm>
                <a:off x="2092960" y="3571240"/>
                <a:ext cx="1152525" cy="450850"/>
              </a:xfrm>
              <a:prstGeom prst="rect">
                <a:avLst/>
              </a:prstGeom>
              <a:gradFill rotWithShape="1">
                <a:gsLst>
                  <a:gs pos="0">
                    <a:srgbClr val="FFE5E5"/>
                  </a:gs>
                  <a:gs pos="64999">
                    <a:srgbClr val="FFBEBD"/>
                  </a:gs>
                  <a:gs pos="100000">
                    <a:srgbClr val="FFA2A1"/>
                  </a:gs>
                </a:gsLst>
                <a:lin ang="5400000" scaled="1"/>
              </a:gradFill>
              <a:ln w="9525">
                <a:solidFill>
                  <a:schemeClr val="accent2">
                    <a:lumMod val="95000"/>
                    <a:lumOff val="0"/>
                  </a:schemeClr>
                </a:solidFill>
                <a:miter lim="800000"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pPr algn="ctr">
                  <a:lnSpc>
                    <a:spcPct val="115000"/>
                  </a:lnSpc>
                </a:pPr>
                <a:r>
                  <a:rPr lang="cs-CZ" sz="800" dirty="0">
                    <a:latin typeface="Calibri"/>
                    <a:ea typeface="Times New Roman"/>
                    <a:cs typeface="Times New Roman"/>
                  </a:rPr>
                  <a:t>Koordinační schůzky</a:t>
                </a:r>
                <a:endParaRPr lang="cs-CZ" sz="1100" dirty="0"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29" name="Textové pole 2"/>
              <p:cNvSpPr txBox="1">
                <a:spLocks noChangeArrowheads="1"/>
              </p:cNvSpPr>
              <p:nvPr/>
            </p:nvSpPr>
            <p:spPr bwMode="auto">
              <a:xfrm>
                <a:off x="2098040" y="4104640"/>
                <a:ext cx="1152525" cy="450850"/>
              </a:xfrm>
              <a:prstGeom prst="rect">
                <a:avLst/>
              </a:prstGeom>
              <a:gradFill rotWithShape="1">
                <a:gsLst>
                  <a:gs pos="0">
                    <a:srgbClr val="FFE5E5"/>
                  </a:gs>
                  <a:gs pos="64999">
                    <a:srgbClr val="FFBEBD"/>
                  </a:gs>
                  <a:gs pos="100000">
                    <a:srgbClr val="FFA2A1"/>
                  </a:gs>
                </a:gsLst>
                <a:lin ang="5400000" scaled="1"/>
              </a:gradFill>
              <a:ln w="9525">
                <a:solidFill>
                  <a:schemeClr val="accent2">
                    <a:lumMod val="95000"/>
                    <a:lumOff val="0"/>
                  </a:schemeClr>
                </a:solidFill>
                <a:miter lim="800000"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pPr algn="ctr">
                  <a:lnSpc>
                    <a:spcPct val="115000"/>
                  </a:lnSpc>
                </a:pPr>
                <a:r>
                  <a:rPr lang="cs-CZ" sz="800" dirty="0">
                    <a:latin typeface="Calibri"/>
                    <a:ea typeface="Times New Roman"/>
                    <a:cs typeface="Times New Roman"/>
                  </a:rPr>
                  <a:t>Setkání s pronajímateli</a:t>
                </a:r>
                <a:r>
                  <a:rPr lang="cs-CZ" sz="1100" dirty="0">
                    <a:latin typeface="Calibri"/>
                    <a:ea typeface="Calibri"/>
                    <a:cs typeface="Times New Roman"/>
                  </a:rPr>
                  <a:t> </a:t>
                </a:r>
              </a:p>
            </p:txBody>
          </p:sp>
          <p:sp>
            <p:nvSpPr>
              <p:cNvPr id="30" name="Textové pole 3"/>
              <p:cNvSpPr txBox="1">
                <a:spLocks noChangeArrowheads="1"/>
              </p:cNvSpPr>
              <p:nvPr/>
            </p:nvSpPr>
            <p:spPr bwMode="auto">
              <a:xfrm>
                <a:off x="2098040" y="4627880"/>
                <a:ext cx="1152525" cy="463550"/>
              </a:xfrm>
              <a:prstGeom prst="rect">
                <a:avLst/>
              </a:prstGeom>
              <a:gradFill rotWithShape="1">
                <a:gsLst>
                  <a:gs pos="0">
                    <a:srgbClr val="FFE5E5"/>
                  </a:gs>
                  <a:gs pos="64999">
                    <a:srgbClr val="FFBEBD"/>
                  </a:gs>
                  <a:gs pos="100000">
                    <a:srgbClr val="FFA2A1"/>
                  </a:gs>
                </a:gsLst>
                <a:lin ang="5400000" scaled="1"/>
              </a:gradFill>
              <a:ln w="9525">
                <a:solidFill>
                  <a:schemeClr val="accent2">
                    <a:lumMod val="95000"/>
                    <a:lumOff val="0"/>
                  </a:schemeClr>
                </a:solidFill>
                <a:miter lim="800000"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pPr algn="ctr">
                  <a:lnSpc>
                    <a:spcPct val="115000"/>
                  </a:lnSpc>
                </a:pPr>
                <a:r>
                  <a:rPr lang="cs-CZ" sz="800" dirty="0">
                    <a:latin typeface="Calibri"/>
                    <a:ea typeface="Times New Roman"/>
                    <a:cs typeface="Times New Roman"/>
                  </a:rPr>
                  <a:t>Konverze ubytovny na soc. byty</a:t>
                </a:r>
                <a:endParaRPr lang="cs-CZ" sz="1100" dirty="0">
                  <a:latin typeface="Calibri"/>
                  <a:ea typeface="Calibri"/>
                  <a:cs typeface="Times New Roman"/>
                </a:endParaRPr>
              </a:p>
            </p:txBody>
          </p:sp>
          <p:cxnSp>
            <p:nvCxnSpPr>
              <p:cNvPr id="31" name="Přímá spojnice se šipkou 30"/>
              <p:cNvCxnSpPr>
                <a:cxnSpLocks noChangeShapeType="1"/>
                <a:stCxn id="48" idx="3"/>
              </p:cNvCxnSpPr>
              <p:nvPr/>
            </p:nvCxnSpPr>
            <p:spPr bwMode="auto">
              <a:xfrm flipV="1">
                <a:off x="1527175" y="2159635"/>
                <a:ext cx="549910" cy="118495"/>
              </a:xfrm>
              <a:prstGeom prst="straightConnector1">
                <a:avLst/>
              </a:prstGeom>
              <a:noFill/>
              <a:ln w="9525">
                <a:solidFill>
                  <a:schemeClr val="accent1">
                    <a:lumMod val="95000"/>
                    <a:lumOff val="0"/>
                  </a:schemeClr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2" name="Přímá spojnice se šipkou 31"/>
              <p:cNvCxnSpPr>
                <a:cxnSpLocks noChangeShapeType="1"/>
              </p:cNvCxnSpPr>
              <p:nvPr/>
            </p:nvCxnSpPr>
            <p:spPr bwMode="auto">
              <a:xfrm flipV="1">
                <a:off x="1488440" y="1772920"/>
                <a:ext cx="608330" cy="107950"/>
              </a:xfrm>
              <a:prstGeom prst="straightConnector1">
                <a:avLst/>
              </a:prstGeom>
              <a:noFill/>
              <a:ln w="9525">
                <a:solidFill>
                  <a:schemeClr val="accent1">
                    <a:lumMod val="95000"/>
                    <a:lumOff val="0"/>
                  </a:schemeClr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3" name="Přímá spojnice se šipkou 32"/>
              <p:cNvCxnSpPr>
                <a:cxnSpLocks noChangeShapeType="1"/>
              </p:cNvCxnSpPr>
              <p:nvPr/>
            </p:nvCxnSpPr>
            <p:spPr bwMode="auto">
              <a:xfrm>
                <a:off x="1488440" y="2331720"/>
                <a:ext cx="608330" cy="527050"/>
              </a:xfrm>
              <a:prstGeom prst="straightConnector1">
                <a:avLst/>
              </a:prstGeom>
              <a:noFill/>
              <a:ln w="9525">
                <a:solidFill>
                  <a:schemeClr val="accent1">
                    <a:lumMod val="95000"/>
                    <a:lumOff val="0"/>
                  </a:schemeClr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4" name="Přímá spojnice se šipkou 33"/>
              <p:cNvCxnSpPr>
                <a:cxnSpLocks noChangeShapeType="1"/>
              </p:cNvCxnSpPr>
              <p:nvPr/>
            </p:nvCxnSpPr>
            <p:spPr bwMode="auto">
              <a:xfrm flipV="1">
                <a:off x="1544320" y="3317240"/>
                <a:ext cx="552450" cy="198755"/>
              </a:xfrm>
              <a:prstGeom prst="straightConnector1">
                <a:avLst/>
              </a:prstGeom>
              <a:noFill/>
              <a:ln w="9525">
                <a:solidFill>
                  <a:schemeClr val="accent1">
                    <a:lumMod val="95000"/>
                    <a:lumOff val="0"/>
                  </a:schemeClr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5" name="Přímá spojnice se šipkou 34"/>
              <p:cNvCxnSpPr>
                <a:cxnSpLocks noChangeShapeType="1"/>
              </p:cNvCxnSpPr>
              <p:nvPr/>
            </p:nvCxnSpPr>
            <p:spPr bwMode="auto">
              <a:xfrm>
                <a:off x="1554480" y="3942080"/>
                <a:ext cx="535305" cy="345440"/>
              </a:xfrm>
              <a:prstGeom prst="straightConnector1">
                <a:avLst/>
              </a:prstGeom>
              <a:noFill/>
              <a:ln w="9525">
                <a:solidFill>
                  <a:schemeClr val="accent1">
                    <a:lumMod val="95000"/>
                    <a:lumOff val="0"/>
                  </a:schemeClr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6" name="Přímá spojnice se šipkou 35"/>
              <p:cNvCxnSpPr>
                <a:cxnSpLocks noChangeShapeType="1"/>
              </p:cNvCxnSpPr>
              <p:nvPr/>
            </p:nvCxnSpPr>
            <p:spPr bwMode="auto">
              <a:xfrm>
                <a:off x="1600200" y="4541520"/>
                <a:ext cx="452120" cy="284480"/>
              </a:xfrm>
              <a:prstGeom prst="straightConnector1">
                <a:avLst/>
              </a:prstGeom>
              <a:noFill/>
              <a:ln w="9525">
                <a:solidFill>
                  <a:schemeClr val="accent1">
                    <a:lumMod val="95000"/>
                    <a:lumOff val="0"/>
                  </a:schemeClr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7" name="Přímá spojnice se šipkou 36"/>
              <p:cNvCxnSpPr>
                <a:cxnSpLocks noChangeShapeType="1"/>
              </p:cNvCxnSpPr>
              <p:nvPr/>
            </p:nvCxnSpPr>
            <p:spPr bwMode="auto">
              <a:xfrm>
                <a:off x="3246120" y="1371600"/>
                <a:ext cx="1016000" cy="538480"/>
              </a:xfrm>
              <a:prstGeom prst="straightConnector1">
                <a:avLst/>
              </a:prstGeom>
              <a:noFill/>
              <a:ln w="9525">
                <a:solidFill>
                  <a:schemeClr val="accent1">
                    <a:lumMod val="95000"/>
                    <a:lumOff val="0"/>
                  </a:schemeClr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8" name="AutoShape 34"/>
              <p:cNvCxnSpPr>
                <a:cxnSpLocks noChangeShapeType="1"/>
              </p:cNvCxnSpPr>
              <p:nvPr/>
            </p:nvCxnSpPr>
            <p:spPr bwMode="auto">
              <a:xfrm>
                <a:off x="3256280" y="1742440"/>
                <a:ext cx="1021715" cy="261620"/>
              </a:xfrm>
              <a:prstGeom prst="straightConnector1">
                <a:avLst/>
              </a:prstGeom>
              <a:noFill/>
              <a:ln w="9525">
                <a:solidFill>
                  <a:schemeClr val="accent1">
                    <a:lumMod val="95000"/>
                    <a:lumOff val="0"/>
                  </a:schemeClr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9" name="AutoShape 35"/>
              <p:cNvCxnSpPr>
                <a:cxnSpLocks noChangeShapeType="1"/>
              </p:cNvCxnSpPr>
              <p:nvPr/>
            </p:nvCxnSpPr>
            <p:spPr bwMode="auto">
              <a:xfrm flipV="1">
                <a:off x="3246120" y="2062480"/>
                <a:ext cx="1026160" cy="91440"/>
              </a:xfrm>
              <a:prstGeom prst="straightConnector1">
                <a:avLst/>
              </a:prstGeom>
              <a:noFill/>
              <a:ln w="9525">
                <a:solidFill>
                  <a:schemeClr val="accent1">
                    <a:lumMod val="95000"/>
                    <a:lumOff val="0"/>
                  </a:schemeClr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0" name="AutoShape 36"/>
              <p:cNvCxnSpPr>
                <a:cxnSpLocks noChangeShapeType="1"/>
              </p:cNvCxnSpPr>
              <p:nvPr/>
            </p:nvCxnSpPr>
            <p:spPr bwMode="auto">
              <a:xfrm flipV="1">
                <a:off x="3256280" y="2103120"/>
                <a:ext cx="1019810" cy="629920"/>
              </a:xfrm>
              <a:prstGeom prst="straightConnector1">
                <a:avLst/>
              </a:prstGeom>
              <a:noFill/>
              <a:ln w="9525">
                <a:solidFill>
                  <a:schemeClr val="accent1">
                    <a:lumMod val="95000"/>
                    <a:lumOff val="0"/>
                  </a:schemeClr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1" name="Přímá spojnice se šipkou 40"/>
              <p:cNvCxnSpPr>
                <a:cxnSpLocks noChangeShapeType="1"/>
              </p:cNvCxnSpPr>
              <p:nvPr/>
            </p:nvCxnSpPr>
            <p:spPr bwMode="auto">
              <a:xfrm flipV="1">
                <a:off x="3256280" y="2235200"/>
                <a:ext cx="1017270" cy="1071880"/>
              </a:xfrm>
              <a:prstGeom prst="straightConnector1">
                <a:avLst/>
              </a:prstGeom>
              <a:noFill/>
              <a:ln w="9525">
                <a:solidFill>
                  <a:schemeClr val="accent1">
                    <a:lumMod val="95000"/>
                    <a:lumOff val="0"/>
                  </a:schemeClr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2" name="Přímá spojnice se šipkou 41"/>
              <p:cNvCxnSpPr>
                <a:cxnSpLocks noChangeShapeType="1"/>
              </p:cNvCxnSpPr>
              <p:nvPr/>
            </p:nvCxnSpPr>
            <p:spPr bwMode="auto">
              <a:xfrm flipV="1">
                <a:off x="3256280" y="3235960"/>
                <a:ext cx="1021080" cy="558800"/>
              </a:xfrm>
              <a:prstGeom prst="straightConnector1">
                <a:avLst/>
              </a:prstGeom>
              <a:noFill/>
              <a:ln w="9525">
                <a:solidFill>
                  <a:schemeClr val="accent1">
                    <a:lumMod val="95000"/>
                    <a:lumOff val="0"/>
                  </a:schemeClr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3" name="Přímá spojnice se šipkou 42"/>
              <p:cNvCxnSpPr>
                <a:cxnSpLocks noChangeShapeType="1"/>
              </p:cNvCxnSpPr>
              <p:nvPr/>
            </p:nvCxnSpPr>
            <p:spPr bwMode="auto">
              <a:xfrm flipV="1">
                <a:off x="3241040" y="3307080"/>
                <a:ext cx="1019175" cy="1016000"/>
              </a:xfrm>
              <a:prstGeom prst="straightConnector1">
                <a:avLst/>
              </a:prstGeom>
              <a:noFill/>
              <a:ln w="9525">
                <a:solidFill>
                  <a:schemeClr val="accent1">
                    <a:lumMod val="95000"/>
                    <a:lumOff val="0"/>
                  </a:schemeClr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4" name="Přímá spojnice se šipkou 43"/>
              <p:cNvCxnSpPr>
                <a:cxnSpLocks noChangeShapeType="1"/>
              </p:cNvCxnSpPr>
              <p:nvPr/>
            </p:nvCxnSpPr>
            <p:spPr bwMode="auto">
              <a:xfrm flipV="1">
                <a:off x="3251200" y="1010920"/>
                <a:ext cx="624840" cy="3794759"/>
              </a:xfrm>
              <a:prstGeom prst="straightConnector1">
                <a:avLst/>
              </a:prstGeom>
              <a:noFill/>
              <a:ln w="9525">
                <a:solidFill>
                  <a:schemeClr val="accent1">
                    <a:lumMod val="95000"/>
                    <a:lumOff val="0"/>
                  </a:schemeClr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5" name="Přímá spojnice se šipkou 44"/>
              <p:cNvCxnSpPr>
                <a:cxnSpLocks noChangeShapeType="1"/>
              </p:cNvCxnSpPr>
              <p:nvPr/>
            </p:nvCxnSpPr>
            <p:spPr bwMode="auto">
              <a:xfrm flipV="1">
                <a:off x="1595120" y="0"/>
                <a:ext cx="482600" cy="4398010"/>
              </a:xfrm>
              <a:prstGeom prst="straightConnector1">
                <a:avLst/>
              </a:prstGeom>
              <a:noFill/>
              <a:ln w="9525">
                <a:solidFill>
                  <a:schemeClr val="accent1">
                    <a:lumMod val="95000"/>
                    <a:lumOff val="0"/>
                  </a:schemeClr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46" name="Text Box 12"/>
              <p:cNvSpPr txBox="1">
                <a:spLocks noChangeArrowheads="1"/>
              </p:cNvSpPr>
              <p:nvPr/>
            </p:nvSpPr>
            <p:spPr bwMode="auto">
              <a:xfrm>
                <a:off x="2098040" y="3119120"/>
                <a:ext cx="1152525" cy="355600"/>
              </a:xfrm>
              <a:prstGeom prst="rect">
                <a:avLst/>
              </a:prstGeom>
              <a:gradFill rotWithShape="1">
                <a:gsLst>
                  <a:gs pos="0">
                    <a:srgbClr val="E4F9FF"/>
                  </a:gs>
                  <a:gs pos="64999">
                    <a:srgbClr val="BBEFFF"/>
                  </a:gs>
                  <a:gs pos="100000">
                    <a:srgbClr val="9EEAFF"/>
                  </a:gs>
                </a:gsLst>
                <a:lin ang="5400000" scaled="1"/>
              </a:gradFill>
              <a:ln w="9525">
                <a:solidFill>
                  <a:schemeClr val="accent5">
                    <a:lumMod val="95000"/>
                    <a:lumOff val="0"/>
                  </a:schemeClr>
                </a:solidFill>
                <a:miter lim="800000"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pPr algn="ctr">
                  <a:lnSpc>
                    <a:spcPct val="115000"/>
                  </a:lnSpc>
                </a:pPr>
                <a:r>
                  <a:rPr lang="cs-CZ" sz="800" dirty="0">
                    <a:latin typeface="Calibri"/>
                    <a:ea typeface="Times New Roman"/>
                    <a:cs typeface="Times New Roman"/>
                  </a:rPr>
                  <a:t>Svépomocné akce</a:t>
                </a:r>
                <a:r>
                  <a:rPr lang="cs-CZ" sz="1100" dirty="0">
                    <a:latin typeface="Calibri"/>
                    <a:ea typeface="Calibri"/>
                    <a:cs typeface="Times New Roman"/>
                  </a:rPr>
                  <a:t> </a:t>
                </a:r>
              </a:p>
            </p:txBody>
          </p:sp>
          <p:cxnSp>
            <p:nvCxnSpPr>
              <p:cNvPr id="47" name="Přímá spojnice se šipkou 46"/>
              <p:cNvCxnSpPr>
                <a:cxnSpLocks noChangeShapeType="1"/>
              </p:cNvCxnSpPr>
              <p:nvPr/>
            </p:nvCxnSpPr>
            <p:spPr bwMode="auto">
              <a:xfrm>
                <a:off x="1254760" y="2534920"/>
                <a:ext cx="843280" cy="736600"/>
              </a:xfrm>
              <a:prstGeom prst="straightConnector1">
                <a:avLst/>
              </a:prstGeom>
              <a:noFill/>
              <a:ln w="9525">
                <a:solidFill>
                  <a:schemeClr val="accent1">
                    <a:lumMod val="95000"/>
                    <a:lumOff val="0"/>
                  </a:schemeClr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48" name="Textové pole 6"/>
              <p:cNvSpPr txBox="1">
                <a:spLocks noChangeArrowheads="1"/>
              </p:cNvSpPr>
              <p:nvPr/>
            </p:nvSpPr>
            <p:spPr bwMode="auto">
              <a:xfrm>
                <a:off x="0" y="1531118"/>
                <a:ext cx="1527175" cy="1494022"/>
              </a:xfrm>
              <a:prstGeom prst="rect">
                <a:avLst/>
              </a:prstGeom>
              <a:gradFill rotWithShape="1">
                <a:gsLst>
                  <a:gs pos="0">
                    <a:srgbClr val="E4F9FF"/>
                  </a:gs>
                  <a:gs pos="64999">
                    <a:srgbClr val="BBEFFF"/>
                  </a:gs>
                  <a:gs pos="100000">
                    <a:srgbClr val="9EEAFF"/>
                  </a:gs>
                </a:gsLst>
                <a:lin ang="5400000" scaled="1"/>
              </a:gradFill>
              <a:ln w="9525">
                <a:solidFill>
                  <a:schemeClr val="accent5">
                    <a:lumMod val="95000"/>
                    <a:lumOff val="0"/>
                  </a:schemeClr>
                </a:solidFill>
                <a:miter lim="800000"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cs-CZ" sz="800" dirty="0">
                    <a:latin typeface="Calibri"/>
                    <a:ea typeface="Times New Roman"/>
                    <a:cs typeface="Times New Roman"/>
                  </a:rPr>
                  <a:t>Ve 3 objektech tvořících SVL nájemníci spolupracují na kultivaci bydlení v jejich domě, je snížena míra devastace městského majetku (na „běžnou“ úroveň) a napětí v jeho okolí</a:t>
                </a:r>
                <a:endParaRPr lang="cs-CZ" sz="1100" dirty="0">
                  <a:latin typeface="Calibri"/>
                  <a:ea typeface="Calibri"/>
                  <a:cs typeface="Times New Roman"/>
                </a:endParaRPr>
              </a:p>
            </p:txBody>
          </p:sp>
        </p:grpSp>
      </p:grpSp>
      <p:graphicFrame>
        <p:nvGraphicFramePr>
          <p:cNvPr id="63" name="Tabulka 6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4816734"/>
              </p:ext>
            </p:extLst>
          </p:nvPr>
        </p:nvGraphicFramePr>
        <p:xfrm>
          <a:off x="6959302" y="1120958"/>
          <a:ext cx="4752528" cy="50540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/>
                <a:gridCol w="2736304"/>
              </a:tblGrid>
              <a:tr h="491328"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latin typeface="+mn-lt"/>
                        </a:rPr>
                        <a:t>Dopad</a:t>
                      </a:r>
                      <a:endParaRPr lang="cs-CZ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latin typeface="+mn-lt"/>
                        </a:rPr>
                        <a:t>Evaluační ukazatel (zdroj)</a:t>
                      </a:r>
                      <a:endParaRPr lang="cs-CZ" sz="1200" dirty="0">
                        <a:latin typeface="+mn-lt"/>
                      </a:endParaRPr>
                    </a:p>
                  </a:txBody>
                  <a:tcPr/>
                </a:tc>
              </a:tr>
              <a:tr h="465920">
                <a:tc rowSpan="5">
                  <a:txBody>
                    <a:bodyPr/>
                    <a:lstStyle/>
                    <a:p>
                      <a:endParaRPr lang="cs-CZ" sz="1200" dirty="0" smtClean="0">
                        <a:latin typeface="+mn-lt"/>
                      </a:endParaRPr>
                    </a:p>
                    <a:p>
                      <a:endParaRPr lang="cs-CZ" sz="1200" dirty="0" smtClean="0">
                        <a:latin typeface="+mn-lt"/>
                      </a:endParaRPr>
                    </a:p>
                    <a:p>
                      <a:endParaRPr lang="cs-CZ" sz="1200" dirty="0" smtClean="0">
                        <a:latin typeface="+mn-lt"/>
                      </a:endParaRPr>
                    </a:p>
                    <a:p>
                      <a:endParaRPr lang="cs-CZ" sz="1200" b="1" dirty="0" smtClean="0">
                        <a:latin typeface="+mn-lt"/>
                      </a:endParaRPr>
                    </a:p>
                    <a:p>
                      <a:endParaRPr lang="cs-CZ" sz="1200" b="1" dirty="0" smtClean="0">
                        <a:latin typeface="+mn-lt"/>
                      </a:endParaRPr>
                    </a:p>
                    <a:p>
                      <a:endParaRPr lang="cs-CZ" sz="1200" b="1" dirty="0" smtClean="0">
                        <a:latin typeface="+mn-lt"/>
                      </a:endParaRPr>
                    </a:p>
                    <a:p>
                      <a:r>
                        <a:rPr lang="cs-CZ" sz="1200" b="1" dirty="0" smtClean="0">
                          <a:latin typeface="+mn-lt"/>
                        </a:rPr>
                        <a:t>Udržení standardního bydlení</a:t>
                      </a:r>
                      <a:endParaRPr lang="cs-CZ" sz="12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latin typeface="+mn-lt"/>
                        </a:rPr>
                        <a:t>Úspěšně vyřešené zakázky soc.</a:t>
                      </a:r>
                      <a:r>
                        <a:rPr lang="cs-CZ" sz="1200" baseline="0" dirty="0" smtClean="0">
                          <a:latin typeface="+mn-lt"/>
                        </a:rPr>
                        <a:t> služeb </a:t>
                      </a:r>
                      <a:r>
                        <a:rPr lang="cs-CZ" sz="1200" baseline="0" dirty="0" smtClean="0">
                          <a:solidFill>
                            <a:srgbClr val="0070C0"/>
                          </a:solidFill>
                          <a:latin typeface="+mn-lt"/>
                        </a:rPr>
                        <a:t>(výstup realizátora)</a:t>
                      </a:r>
                      <a:endParaRPr lang="cs-CZ" sz="1200" dirty="0">
                        <a:solidFill>
                          <a:srgbClr val="0070C0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465920">
                <a:tc v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baseline="0" dirty="0" smtClean="0">
                          <a:latin typeface="+mn-lt"/>
                        </a:rPr>
                        <a:t>Výpovědi z nájmu v bytech se soc. nájmem </a:t>
                      </a:r>
                      <a:r>
                        <a:rPr lang="cs-CZ" sz="1200" baseline="0" dirty="0" smtClean="0">
                          <a:solidFill>
                            <a:srgbClr val="0070C0"/>
                          </a:solidFill>
                          <a:latin typeface="+mn-lt"/>
                        </a:rPr>
                        <a:t>(statistika </a:t>
                      </a:r>
                      <a:r>
                        <a:rPr lang="cs-CZ" sz="1200" baseline="0" dirty="0" err="1" smtClean="0">
                          <a:solidFill>
                            <a:srgbClr val="0070C0"/>
                          </a:solidFill>
                          <a:latin typeface="+mn-lt"/>
                        </a:rPr>
                        <a:t>MěÚ</a:t>
                      </a:r>
                      <a:r>
                        <a:rPr lang="cs-CZ" sz="1200" baseline="0" dirty="0" smtClean="0">
                          <a:solidFill>
                            <a:srgbClr val="0070C0"/>
                          </a:solidFill>
                          <a:latin typeface="+mn-lt"/>
                        </a:rPr>
                        <a:t>)</a:t>
                      </a:r>
                      <a:endParaRPr lang="cs-CZ" sz="1200" dirty="0" smtClean="0">
                        <a:solidFill>
                          <a:srgbClr val="0070C0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521048">
                <a:tc v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latin typeface="+mn-lt"/>
                        </a:rPr>
                        <a:t>Výše dluhů na nájemném v bytech se soc. nájmem </a:t>
                      </a:r>
                      <a:r>
                        <a:rPr lang="cs-CZ" sz="1200" dirty="0" smtClean="0">
                          <a:solidFill>
                            <a:srgbClr val="0070C0"/>
                          </a:solidFill>
                          <a:latin typeface="+mn-lt"/>
                        </a:rPr>
                        <a:t>(statistika </a:t>
                      </a:r>
                      <a:r>
                        <a:rPr lang="cs-CZ" sz="1200" dirty="0" err="1" smtClean="0">
                          <a:solidFill>
                            <a:srgbClr val="0070C0"/>
                          </a:solidFill>
                          <a:latin typeface="+mn-lt"/>
                        </a:rPr>
                        <a:t>MěÚ</a:t>
                      </a:r>
                      <a:r>
                        <a:rPr lang="cs-CZ" sz="1200" dirty="0" smtClean="0">
                          <a:solidFill>
                            <a:srgbClr val="0070C0"/>
                          </a:solidFill>
                          <a:latin typeface="+mn-lt"/>
                        </a:rPr>
                        <a:t>)</a:t>
                      </a:r>
                      <a:endParaRPr lang="cs-CZ" sz="1200" dirty="0">
                        <a:solidFill>
                          <a:srgbClr val="0070C0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876000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latin typeface="+mn-lt"/>
                        </a:rPr>
                        <a:t>Počet domácností přestěhovaných  ze </a:t>
                      </a:r>
                      <a:r>
                        <a:rPr lang="cs-CZ" sz="1200" dirty="0" err="1" smtClean="0">
                          <a:latin typeface="+mn-lt"/>
                        </a:rPr>
                        <a:t>substandardního</a:t>
                      </a:r>
                      <a:r>
                        <a:rPr lang="cs-CZ" sz="1200" dirty="0" smtClean="0">
                          <a:latin typeface="+mn-lt"/>
                        </a:rPr>
                        <a:t> do standardního</a:t>
                      </a:r>
                      <a:r>
                        <a:rPr lang="cs-CZ" sz="1200" baseline="0" dirty="0" smtClean="0">
                          <a:latin typeface="+mn-lt"/>
                        </a:rPr>
                        <a:t> bydlení </a:t>
                      </a:r>
                      <a:r>
                        <a:rPr lang="cs-CZ" sz="1200" baseline="0" dirty="0" smtClean="0">
                          <a:solidFill>
                            <a:srgbClr val="0070C0"/>
                          </a:solidFill>
                          <a:latin typeface="+mn-lt"/>
                        </a:rPr>
                        <a:t>(výstup poskytovatele soc. služby + kvalitativní rozhovory)</a:t>
                      </a:r>
                      <a:endParaRPr lang="cs-CZ" sz="1200" dirty="0">
                        <a:solidFill>
                          <a:srgbClr val="0070C0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936104">
                <a:tc v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122950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dirty="0" smtClean="0">
                          <a:latin typeface="+mn-lt"/>
                        </a:rPr>
                        <a:t>Počet domácností přestěhovaných ze SVL do bytů na volném trhu </a:t>
                      </a:r>
                      <a:r>
                        <a:rPr lang="cs-CZ" sz="1200" baseline="0" dirty="0" smtClean="0">
                          <a:latin typeface="+mn-lt"/>
                        </a:rPr>
                        <a:t>bydlení </a:t>
                      </a:r>
                      <a:r>
                        <a:rPr lang="cs-CZ" sz="1200" baseline="0" dirty="0" smtClean="0">
                          <a:solidFill>
                            <a:srgbClr val="0070C0"/>
                          </a:solidFill>
                          <a:latin typeface="+mn-lt"/>
                        </a:rPr>
                        <a:t>(výstup poskytovatele soc. služby + kvalitativní rozhovory)</a:t>
                      </a:r>
                      <a:endParaRPr lang="cs-CZ" sz="1200" dirty="0" smtClean="0">
                        <a:solidFill>
                          <a:srgbClr val="0070C0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577694">
                <a:tc>
                  <a:txBody>
                    <a:bodyPr/>
                    <a:lstStyle/>
                    <a:p>
                      <a:r>
                        <a:rPr lang="cs-CZ" sz="1200" b="1" dirty="0" smtClean="0">
                          <a:latin typeface="+mn-lt"/>
                        </a:rPr>
                        <a:t>Snižování </a:t>
                      </a:r>
                      <a:r>
                        <a:rPr lang="cs-CZ" sz="1200" b="1" dirty="0" err="1" smtClean="0">
                          <a:latin typeface="+mn-lt"/>
                        </a:rPr>
                        <a:t>substandardních</a:t>
                      </a:r>
                      <a:r>
                        <a:rPr lang="cs-CZ" sz="1200" b="1" dirty="0" smtClean="0">
                          <a:latin typeface="+mn-lt"/>
                        </a:rPr>
                        <a:t> ubytovacích kapacit</a:t>
                      </a:r>
                      <a:endParaRPr lang="cs-CZ" sz="12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latin typeface="+mn-lt"/>
                        </a:rPr>
                        <a:t>Kapacity </a:t>
                      </a:r>
                      <a:r>
                        <a:rPr lang="cs-CZ" sz="1200" dirty="0" err="1" smtClean="0">
                          <a:latin typeface="+mn-lt"/>
                        </a:rPr>
                        <a:t>substandardního</a:t>
                      </a:r>
                      <a:r>
                        <a:rPr lang="cs-CZ" sz="1200" dirty="0" smtClean="0">
                          <a:latin typeface="+mn-lt"/>
                        </a:rPr>
                        <a:t> bydlení </a:t>
                      </a:r>
                      <a:r>
                        <a:rPr lang="cs-CZ" sz="1200" dirty="0" smtClean="0">
                          <a:solidFill>
                            <a:srgbClr val="0070C0"/>
                          </a:solidFill>
                          <a:latin typeface="+mn-lt"/>
                        </a:rPr>
                        <a:t>(ÚP ČR – výplaty </a:t>
                      </a:r>
                      <a:r>
                        <a:rPr lang="cs-CZ" sz="1200" dirty="0" err="1" smtClean="0">
                          <a:solidFill>
                            <a:srgbClr val="0070C0"/>
                          </a:solidFill>
                          <a:latin typeface="+mn-lt"/>
                        </a:rPr>
                        <a:t>DnB</a:t>
                      </a:r>
                      <a:r>
                        <a:rPr lang="cs-CZ" sz="1200" dirty="0" smtClean="0">
                          <a:solidFill>
                            <a:srgbClr val="0070C0"/>
                          </a:solidFill>
                          <a:latin typeface="+mn-lt"/>
                        </a:rPr>
                        <a:t> + kvalitativní rozhovory)</a:t>
                      </a:r>
                      <a:endParaRPr lang="cs-CZ" sz="1200" dirty="0">
                        <a:solidFill>
                          <a:srgbClr val="0070C0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200" b="1" dirty="0" smtClean="0"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b="1" dirty="0" smtClean="0">
                          <a:latin typeface="+mn-lt"/>
                        </a:rPr>
                        <a:t>Kultivace prostředí SVL</a:t>
                      </a:r>
                    </a:p>
                    <a:p>
                      <a:endParaRPr lang="cs-CZ" sz="1200" b="1" dirty="0" smtClean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200" dirty="0" smtClean="0">
                          <a:latin typeface="+mn-lt"/>
                        </a:rPr>
                        <a:t>Stav společných</a:t>
                      </a:r>
                      <a:r>
                        <a:rPr lang="cs-CZ" sz="1200" baseline="0" dirty="0" smtClean="0">
                          <a:latin typeface="+mn-lt"/>
                        </a:rPr>
                        <a:t> prostor a okolí domů v SVL </a:t>
                      </a:r>
                      <a:r>
                        <a:rPr lang="cs-CZ" sz="1200" baseline="0" dirty="0" smtClean="0">
                          <a:solidFill>
                            <a:srgbClr val="0070C0"/>
                          </a:solidFill>
                          <a:latin typeface="+mn-lt"/>
                        </a:rPr>
                        <a:t>(</a:t>
                      </a:r>
                      <a:r>
                        <a:rPr lang="cs-CZ" sz="1200" baseline="0" dirty="0" err="1" smtClean="0">
                          <a:solidFill>
                            <a:srgbClr val="0070C0"/>
                          </a:solidFill>
                          <a:latin typeface="+mn-lt"/>
                        </a:rPr>
                        <a:t>desk</a:t>
                      </a:r>
                      <a:r>
                        <a:rPr lang="cs-CZ" sz="1200" baseline="0" dirty="0" smtClean="0">
                          <a:solidFill>
                            <a:srgbClr val="0070C0"/>
                          </a:solidFill>
                          <a:latin typeface="+mn-lt"/>
                        </a:rPr>
                        <a:t> </a:t>
                      </a:r>
                      <a:r>
                        <a:rPr lang="cs-CZ" sz="1200" baseline="0" dirty="0" err="1" smtClean="0">
                          <a:solidFill>
                            <a:srgbClr val="0070C0"/>
                          </a:solidFill>
                          <a:latin typeface="+mn-lt"/>
                        </a:rPr>
                        <a:t>research</a:t>
                      </a:r>
                      <a:r>
                        <a:rPr lang="cs-CZ" sz="1200" baseline="0" dirty="0" smtClean="0">
                          <a:solidFill>
                            <a:srgbClr val="0070C0"/>
                          </a:solidFill>
                          <a:latin typeface="+mn-lt"/>
                        </a:rPr>
                        <a:t>, kvalitativní rozhovory, terénní šetření v SVL)</a:t>
                      </a:r>
                      <a:endParaRPr lang="cs-CZ" sz="1200" dirty="0">
                        <a:solidFill>
                          <a:srgbClr val="0070C0"/>
                        </a:solidFill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9413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zentace">
  <a:themeElements>
    <a:clrScheme name="NOK">
      <a:dk1>
        <a:srgbClr val="262626"/>
      </a:dk1>
      <a:lt1>
        <a:sysClr val="window" lastClr="FFFFFF"/>
      </a:lt1>
      <a:dk2>
        <a:srgbClr val="1F497D"/>
      </a:dk2>
      <a:lt2>
        <a:srgbClr val="EEECE1"/>
      </a:lt2>
      <a:accent1>
        <a:srgbClr val="17365D"/>
      </a:accent1>
      <a:accent2>
        <a:srgbClr val="548DD4"/>
      </a:accent2>
      <a:accent3>
        <a:srgbClr val="8DB3E2"/>
      </a:accent3>
      <a:accent4>
        <a:srgbClr val="C6D9F0"/>
      </a:accent4>
      <a:accent5>
        <a:srgbClr val="C6D9F0"/>
      </a:accent5>
      <a:accent6>
        <a:srgbClr val="C6D9F0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PZ varianta 1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PZ varianta 3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</Template>
  <TotalTime>8432</TotalTime>
  <Words>2222</Words>
  <Application>Microsoft Office PowerPoint</Application>
  <PresentationFormat>Vlastní</PresentationFormat>
  <Paragraphs>301</Paragraphs>
  <Slides>18</Slides>
  <Notes>15</Notes>
  <HiddenSlides>1</HiddenSlides>
  <MMClips>0</MMClips>
  <ScaleCrop>false</ScaleCrop>
  <HeadingPairs>
    <vt:vector size="4" baseType="variant">
      <vt:variant>
        <vt:lpstr>Motiv</vt:lpstr>
      </vt:variant>
      <vt:variant>
        <vt:i4>3</vt:i4>
      </vt:variant>
      <vt:variant>
        <vt:lpstr>Nadpisy snímků</vt:lpstr>
      </vt:variant>
      <vt:variant>
        <vt:i4>18</vt:i4>
      </vt:variant>
    </vt:vector>
  </HeadingPairs>
  <TitlesOfParts>
    <vt:vector size="21" baseType="lpstr">
      <vt:lpstr>Prezentace</vt:lpstr>
      <vt:lpstr>OPZ varianta 1</vt:lpstr>
      <vt:lpstr>OPZ varianta 3</vt:lpstr>
      <vt:lpstr>Zkušenosti s dopadovou evaluací strategických plánů sociálního začleňování</vt:lpstr>
      <vt:lpstr>Prezentace aplikace PowerPoint</vt:lpstr>
      <vt:lpstr>AGENTURA PRO SOCIÁLNÍ ZAČLEŇOVÁNÍ (ASZ)</vt:lpstr>
      <vt:lpstr>Prezentace aplikace PowerPoint</vt:lpstr>
      <vt:lpstr>Prezentace aplikace PowerPoint</vt:lpstr>
      <vt:lpstr>EVALUACE V RÁMCI ČINNOSTI ASZ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Úřad vlády ČR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Daniela Buchlerová</dc:creator>
  <cp:lastModifiedBy>Siglová Ivana</cp:lastModifiedBy>
  <cp:revision>98</cp:revision>
  <dcterms:created xsi:type="dcterms:W3CDTF">2019-10-02T08:31:46Z</dcterms:created>
  <dcterms:modified xsi:type="dcterms:W3CDTF">2019-10-21T15:31:21Z</dcterms:modified>
</cp:coreProperties>
</file>